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9.png" ContentType="image/png"/>
  <Override PartName="/ppt/media/image1.png" ContentType="image/png"/>
  <Override PartName="/ppt/media/image56.jpeg" ContentType="image/jpe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41.png" ContentType="image/png"/>
  <Override PartName="/ppt/media/image8.jpeg" ContentType="image/jpeg"/>
  <Override PartName="/ppt/media/image6.png" ContentType="image/png"/>
  <Override PartName="/ppt/media/image7.png" ContentType="image/png"/>
  <Override PartName="/ppt/media/image10.png" ContentType="image/png"/>
  <Override PartName="/ppt/media/image57.jpeg" ContentType="image/jpeg"/>
  <Override PartName="/ppt/media/image11.png" ContentType="image/png"/>
  <Override PartName="/ppt/media/image12.png" ContentType="image/png"/>
  <Override PartName="/ppt/media/image46.jpeg" ContentType="image/jpeg"/>
  <Override PartName="/ppt/media/image13.png" ContentType="image/pn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52.jpeg" ContentType="image/jpeg"/>
  <Override PartName="/ppt/media/image18.png" ContentType="image/png"/>
  <Override PartName="/ppt/media/image19.png" ContentType="image/png"/>
  <Override PartName="/ppt/media/image20.png" ContentType="image/png"/>
  <Override PartName="/ppt/media/image58.jpeg" ContentType="image/jpeg"/>
  <Override PartName="/ppt/media/image21.png" ContentType="image/png"/>
  <Override PartName="/ppt/media/image43.gif" ContentType="image/gif"/>
  <Override PartName="/ppt/media/image22.png" ContentType="image/png"/>
  <Override PartName="/ppt/media/image47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53.jpeg" ContentType="image/jpeg"/>
  <Override PartName="/ppt/media/image28.png" ContentType="image/png"/>
  <Override PartName="/ppt/media/image29.png" ContentType="image/png"/>
  <Override PartName="/ppt/media/image30.png" ContentType="image/png"/>
  <Override PartName="/ppt/media/image59.jpeg" ContentType="image/jpeg"/>
  <Override PartName="/ppt/media/image31.png" ContentType="image/png"/>
  <Override PartName="/ppt/media/image32.jpeg" ContentType="image/jpeg"/>
  <Override PartName="/ppt/media/image48.jpeg" ContentType="image/jpeg"/>
  <Override PartName="/ppt/media/image33.png" ContentType="image/png"/>
  <Override PartName="/ppt/media/image34.png" ContentType="image/png"/>
  <Override PartName="/ppt/media/image36.png" ContentType="image/png"/>
  <Override PartName="/ppt/media/image37.jpeg" ContentType="image/jpeg"/>
  <Override PartName="/ppt/media/image45.png" ContentType="image/png"/>
  <Override PartName="/ppt/media/image38.jpeg" ContentType="image/jpeg"/>
  <Override PartName="/ppt/media/image39.png" ContentType="image/png"/>
  <Override PartName="/ppt/media/image40.png" ContentType="image/png"/>
  <Override PartName="/ppt/media/image42.png" ContentType="image/png"/>
  <Override PartName="/ppt/media/image44.png" ContentType="image/png"/>
  <Override PartName="/ppt/media/image49.jpeg" ContentType="image/jpeg"/>
  <Override PartName="/ppt/media/image50.jpeg" ContentType="image/jpeg"/>
  <Override PartName="/ppt/media/image51.png" ContentType="image/png"/>
  <Override PartName="/ppt/media/image54.jpeg" ContentType="image/jpeg"/>
  <Override PartName="/ppt/media/image55.png" ContentType="image/png"/>
  <Override PartName="/ppt/media/image60.png" ContentType="image/png"/>
  <Override PartName="/ppt/media/image61.jpeg" ContentType="image/jpe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et modifiez le titre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16/12/2016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1DAA7AB-1AB7-4920-9317-457E81A7D0CE}" type="slidenum"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16/12/2016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BFB5684-4BE9-42D9-86A2-CC906A55D5D5}" type="slidenum"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gif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4" descr=""/>
          <p:cNvPicPr/>
          <p:nvPr/>
        </p:nvPicPr>
        <p:blipFill>
          <a:blip r:embed="rId1"/>
          <a:srcRect l="4929" t="5002" r="7832" b="16500"/>
          <a:stretch/>
        </p:blipFill>
        <p:spPr>
          <a:xfrm>
            <a:off x="6930360" y="1701000"/>
            <a:ext cx="2059920" cy="2034000"/>
          </a:xfrm>
          <a:prstGeom prst="rect">
            <a:avLst/>
          </a:prstGeom>
          <a:ln>
            <a:noFill/>
          </a:ln>
        </p:spPr>
      </p:pic>
      <p:pic>
        <p:nvPicPr>
          <p:cNvPr id="79" name="Image 9" descr=""/>
          <p:cNvPicPr/>
          <p:nvPr/>
        </p:nvPicPr>
        <p:blipFill>
          <a:blip r:embed="rId2"/>
          <a:stretch/>
        </p:blipFill>
        <p:spPr>
          <a:xfrm>
            <a:off x="90720" y="0"/>
            <a:ext cx="7437960" cy="418104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1460160" y="2704320"/>
            <a:ext cx="573300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Calligraphy"/>
              </a:rPr>
              <a:t>Boire avec Racaille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" name="Image 6" descr=""/>
          <p:cNvPicPr/>
          <p:nvPr/>
        </p:nvPicPr>
        <p:blipFill>
          <a:blip r:embed="rId3"/>
          <a:stretch/>
        </p:blipFill>
        <p:spPr>
          <a:xfrm>
            <a:off x="1982520" y="4436280"/>
            <a:ext cx="4962960" cy="1600560"/>
          </a:xfrm>
          <a:prstGeom prst="rect">
            <a:avLst/>
          </a:prstGeom>
          <a:ln>
            <a:noFill/>
          </a:ln>
        </p:spPr>
      </p:pic>
      <p:sp>
        <p:nvSpPr>
          <p:cNvPr id="82" name="CustomShape 2"/>
          <p:cNvSpPr/>
          <p:nvPr/>
        </p:nvSpPr>
        <p:spPr>
          <a:xfrm>
            <a:off x="775080" y="518400"/>
            <a:ext cx="7763040" cy="106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5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L’association des Etudiants Oenologues de Toulouse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vous présente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0" name="CustomShape 2"/>
          <p:cNvSpPr/>
          <p:nvPr/>
        </p:nvSpPr>
        <p:spPr>
          <a:xfrm>
            <a:off x="2106720" y="414720"/>
            <a:ext cx="420444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Blard et Fils : Micraster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" name="Image 5" descr=""/>
          <p:cNvPicPr/>
          <p:nvPr/>
        </p:nvPicPr>
        <p:blipFill>
          <a:blip r:embed="rId1"/>
          <a:stretch/>
        </p:blipFill>
        <p:spPr>
          <a:xfrm>
            <a:off x="244800" y="1399320"/>
            <a:ext cx="1471680" cy="5320440"/>
          </a:xfrm>
          <a:prstGeom prst="rect">
            <a:avLst/>
          </a:prstGeom>
          <a:ln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2109240" y="1693080"/>
            <a:ext cx="6387480" cy="40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Jaune clair / reflets verts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Minéral silex / calcaire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Fleurs blanches (Acacia, Aubépine, fleur de Surop)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Minéral et floral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2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Agrumes / fruits a chaire blanche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Image 6" descr=""/>
          <p:cNvPicPr/>
          <p:nvPr/>
        </p:nvPicPr>
        <p:blipFill>
          <a:blip r:embed="rId2"/>
          <a:stretch/>
        </p:blipFill>
        <p:spPr>
          <a:xfrm>
            <a:off x="2853360" y="5358600"/>
            <a:ext cx="1791000" cy="1325520"/>
          </a:xfrm>
          <a:prstGeom prst="rect">
            <a:avLst/>
          </a:prstGeom>
          <a:ln>
            <a:noFill/>
          </a:ln>
        </p:spPr>
      </p:pic>
      <p:pic>
        <p:nvPicPr>
          <p:cNvPr id="144" name="Image 7" descr=""/>
          <p:cNvPicPr/>
          <p:nvPr/>
        </p:nvPicPr>
        <p:blipFill>
          <a:blip r:embed="rId3"/>
          <a:stretch/>
        </p:blipFill>
        <p:spPr>
          <a:xfrm>
            <a:off x="5313960" y="5358600"/>
            <a:ext cx="2052720" cy="1325520"/>
          </a:xfrm>
          <a:prstGeom prst="rect">
            <a:avLst/>
          </a:prstGeom>
          <a:ln>
            <a:noFill/>
          </a:ln>
        </p:spPr>
      </p:pic>
      <p:pic>
        <p:nvPicPr>
          <p:cNvPr id="145" name="Image 8" descr=""/>
          <p:cNvPicPr/>
          <p:nvPr/>
        </p:nvPicPr>
        <p:blipFill>
          <a:blip r:embed="rId4"/>
          <a:stretch/>
        </p:blipFill>
        <p:spPr>
          <a:xfrm>
            <a:off x="7291440" y="1184040"/>
            <a:ext cx="1551240" cy="155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7" name="CustomShape 2"/>
          <p:cNvSpPr/>
          <p:nvPr/>
        </p:nvSpPr>
        <p:spPr>
          <a:xfrm>
            <a:off x="2453040" y="414720"/>
            <a:ext cx="4119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Carron : vieilles vignes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Image 7" descr=""/>
          <p:cNvPicPr/>
          <p:nvPr/>
        </p:nvPicPr>
        <p:blipFill>
          <a:blip r:embed="rId1"/>
          <a:stretch/>
        </p:blipFill>
        <p:spPr>
          <a:xfrm>
            <a:off x="372960" y="1289520"/>
            <a:ext cx="8565480" cy="5473080"/>
          </a:xfrm>
          <a:prstGeom prst="rect">
            <a:avLst/>
          </a:prstGeom>
          <a:ln>
            <a:noFill/>
          </a:ln>
        </p:spPr>
      </p:pic>
      <p:sp>
        <p:nvSpPr>
          <p:cNvPr id="149" name="CustomShape 3"/>
          <p:cNvSpPr/>
          <p:nvPr/>
        </p:nvSpPr>
        <p:spPr>
          <a:xfrm>
            <a:off x="5700600" y="4743000"/>
            <a:ext cx="88200" cy="968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0" name="CustomShape 4"/>
          <p:cNvSpPr/>
          <p:nvPr/>
        </p:nvSpPr>
        <p:spPr>
          <a:xfrm flipH="1">
            <a:off x="5878080" y="4420440"/>
            <a:ext cx="545400" cy="31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1" name="CustomShape 5"/>
          <p:cNvSpPr/>
          <p:nvPr/>
        </p:nvSpPr>
        <p:spPr>
          <a:xfrm>
            <a:off x="6522840" y="3876840"/>
            <a:ext cx="19198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Bagnols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(Beaujolais)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2453040" y="414720"/>
            <a:ext cx="4119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Carron : vieilles vignes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1313280" y="1717920"/>
            <a:ext cx="5151960" cy="528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 ha  dont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2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 en pinot noir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2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 en chardonnay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2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 en gamay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Sols Argilo-Calcaire + 5 ha granitiques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95% vendu en négoce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2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Crémant de Bourgogne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2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Maisons de négoce du Beaujolais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6" name="CustomShape 2"/>
          <p:cNvSpPr/>
          <p:nvPr/>
        </p:nvSpPr>
        <p:spPr>
          <a:xfrm>
            <a:off x="2453040" y="414720"/>
            <a:ext cx="4119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Carron : vieilles vignes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Image 3" descr=""/>
          <p:cNvPicPr/>
          <p:nvPr/>
        </p:nvPicPr>
        <p:blipFill>
          <a:blip r:embed="rId1"/>
          <a:srcRect l="35812" t="4195" r="12714" b="4021"/>
          <a:stretch/>
        </p:blipFill>
        <p:spPr>
          <a:xfrm>
            <a:off x="199440" y="1433160"/>
            <a:ext cx="1925280" cy="515016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2425320" y="1808640"/>
            <a:ext cx="5575320" cy="447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5% de la production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100% gamay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Vignes âgées de 30 à 40 ans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Vinification  traditionnelle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Pas d’élevage en fût « pièce »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Peu de tanins, le vin des copains à l’apéro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9" name="Image 7" descr=""/>
          <p:cNvPicPr/>
          <p:nvPr/>
        </p:nvPicPr>
        <p:blipFill>
          <a:blip r:embed="rId2"/>
          <a:stretch/>
        </p:blipFill>
        <p:spPr>
          <a:xfrm>
            <a:off x="5843520" y="1433160"/>
            <a:ext cx="2696760" cy="1609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2" name="CustomShape 2"/>
          <p:cNvSpPr/>
          <p:nvPr/>
        </p:nvSpPr>
        <p:spPr>
          <a:xfrm>
            <a:off x="2453040" y="414720"/>
            <a:ext cx="4119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Carron : vieilles vignes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Image 3" descr=""/>
          <p:cNvPicPr/>
          <p:nvPr/>
        </p:nvPicPr>
        <p:blipFill>
          <a:blip r:embed="rId1"/>
          <a:srcRect l="35812" t="4195" r="12714" b="4021"/>
          <a:stretch/>
        </p:blipFill>
        <p:spPr>
          <a:xfrm>
            <a:off x="199440" y="1433160"/>
            <a:ext cx="1925280" cy="515016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2667600" y="1433160"/>
            <a:ext cx="4980960" cy="40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rouge vif, limpide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Petits fruits rouges (cerise, groseille)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Sous bois léger, épices douces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On retrouve le nez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2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Fine, légère, peu tannique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20000"/>
              </a:lnSpc>
              <a:buClr>
                <a:srgbClr val="000000"/>
              </a:buClr>
              <a:buFont typeface="Wingdings" charset="2"/>
              <a:buChar char="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Charcuterie Lyonnaise/ repas de bistro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Image 6" descr=""/>
          <p:cNvPicPr/>
          <p:nvPr/>
        </p:nvPicPr>
        <p:blipFill>
          <a:blip r:embed="rId2"/>
          <a:stretch/>
        </p:blipFill>
        <p:spPr>
          <a:xfrm>
            <a:off x="7788240" y="4461840"/>
            <a:ext cx="1118160" cy="1677600"/>
          </a:xfrm>
          <a:prstGeom prst="rect">
            <a:avLst/>
          </a:prstGeom>
          <a:ln>
            <a:noFill/>
          </a:ln>
        </p:spPr>
      </p:pic>
      <p:pic>
        <p:nvPicPr>
          <p:cNvPr id="166" name="Image 7" descr=""/>
          <p:cNvPicPr/>
          <p:nvPr/>
        </p:nvPicPr>
        <p:blipFill>
          <a:blip r:embed="rId3"/>
          <a:stretch/>
        </p:blipFill>
        <p:spPr>
          <a:xfrm>
            <a:off x="4127400" y="5284440"/>
            <a:ext cx="1914480" cy="1428480"/>
          </a:xfrm>
          <a:prstGeom prst="rect">
            <a:avLst/>
          </a:prstGeom>
          <a:ln>
            <a:noFill/>
          </a:ln>
        </p:spPr>
      </p:pic>
      <p:pic>
        <p:nvPicPr>
          <p:cNvPr id="167" name="Image 10" descr=""/>
          <p:cNvPicPr/>
          <p:nvPr/>
        </p:nvPicPr>
        <p:blipFill>
          <a:blip r:embed="rId4"/>
          <a:stretch/>
        </p:blipFill>
        <p:spPr>
          <a:xfrm>
            <a:off x="7256160" y="2770560"/>
            <a:ext cx="1518840" cy="108144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9" name="CustomShape 2"/>
          <p:cNvSpPr/>
          <p:nvPr/>
        </p:nvSpPr>
        <p:spPr>
          <a:xfrm>
            <a:off x="2674800" y="414720"/>
            <a:ext cx="2695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Aydie : Odé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986760" y="2890440"/>
            <a:ext cx="587124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des domaines les plus vieux de Madiran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 générations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70 ha en production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Tannat : le cépage Roi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Une exploitation tournée vers l’avenir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1" name="Image 4" descr=""/>
          <p:cNvPicPr/>
          <p:nvPr/>
        </p:nvPicPr>
        <p:blipFill>
          <a:blip r:embed="rId1"/>
          <a:stretch/>
        </p:blipFill>
        <p:spPr>
          <a:xfrm>
            <a:off x="5659920" y="3471840"/>
            <a:ext cx="3207240" cy="21499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id="172" name="Image 7" descr=""/>
          <p:cNvPicPr/>
          <p:nvPr/>
        </p:nvPicPr>
        <p:blipFill>
          <a:blip r:embed="rId2"/>
          <a:srcRect l="0" t="28059" r="0" b="22341"/>
          <a:stretch/>
        </p:blipFill>
        <p:spPr>
          <a:xfrm>
            <a:off x="1160280" y="1204200"/>
            <a:ext cx="6341040" cy="150300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 6" descr=""/>
          <p:cNvPicPr/>
          <p:nvPr/>
        </p:nvPicPr>
        <p:blipFill>
          <a:blip r:embed="rId1"/>
          <a:stretch/>
        </p:blipFill>
        <p:spPr>
          <a:xfrm>
            <a:off x="372960" y="1289520"/>
            <a:ext cx="8565480" cy="547308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3661200" y="5960160"/>
            <a:ext cx="88200" cy="968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2987280" y="5830200"/>
            <a:ext cx="612720" cy="16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6" name="Line 3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7" name="CustomShape 4"/>
          <p:cNvSpPr/>
          <p:nvPr/>
        </p:nvSpPr>
        <p:spPr>
          <a:xfrm>
            <a:off x="2674800" y="414720"/>
            <a:ext cx="2695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Aydie : Odé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5"/>
          <p:cNvSpPr/>
          <p:nvPr/>
        </p:nvSpPr>
        <p:spPr>
          <a:xfrm>
            <a:off x="1776600" y="5349240"/>
            <a:ext cx="1232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Aydie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(Madiran)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80" name="Image 4" descr=""/>
          <p:cNvPicPr/>
          <p:nvPr/>
        </p:nvPicPr>
        <p:blipFill>
          <a:blip r:embed="rId1"/>
          <a:stretch/>
        </p:blipFill>
        <p:spPr>
          <a:xfrm>
            <a:off x="250560" y="1553760"/>
            <a:ext cx="1791360" cy="5124600"/>
          </a:xfrm>
          <a:prstGeom prst="rect">
            <a:avLst/>
          </a:prstGeom>
          <a:ln>
            <a:noFill/>
          </a:ln>
        </p:spPr>
      </p:pic>
      <p:sp>
        <p:nvSpPr>
          <p:cNvPr id="181" name="CustomShape 2"/>
          <p:cNvSpPr/>
          <p:nvPr/>
        </p:nvSpPr>
        <p:spPr>
          <a:xfrm>
            <a:off x="2674800" y="414720"/>
            <a:ext cx="2695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Aydie : Odé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2075400" y="1847160"/>
            <a:ext cx="5503680" cy="374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100% Tannat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Vinification et élevage en foudre 15 mois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Puis 5 mois en cuve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Vendange manuelle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Sol Argilo-Calcaire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Image 3" descr=""/>
          <p:cNvPicPr/>
          <p:nvPr/>
        </p:nvPicPr>
        <p:blipFill>
          <a:blip r:embed="rId2"/>
          <a:srcRect l="9937" t="0" r="0" b="7038"/>
          <a:stretch/>
        </p:blipFill>
        <p:spPr>
          <a:xfrm>
            <a:off x="5391000" y="3517200"/>
            <a:ext cx="2553120" cy="27165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id="184" name="Image 5" descr=""/>
          <p:cNvPicPr/>
          <p:nvPr/>
        </p:nvPicPr>
        <p:blipFill>
          <a:blip r:embed="rId3"/>
          <a:stretch/>
        </p:blipFill>
        <p:spPr>
          <a:xfrm>
            <a:off x="4428720" y="1201680"/>
            <a:ext cx="1325160" cy="12906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 21" descr=""/>
          <p:cNvPicPr/>
          <p:nvPr/>
        </p:nvPicPr>
        <p:blipFill>
          <a:blip r:embed="rId1"/>
          <a:stretch/>
        </p:blipFill>
        <p:spPr>
          <a:xfrm>
            <a:off x="7495200" y="4099680"/>
            <a:ext cx="976320" cy="691200"/>
          </a:xfrm>
          <a:prstGeom prst="rect">
            <a:avLst/>
          </a:prstGeom>
          <a:ln>
            <a:noFill/>
          </a:ln>
        </p:spPr>
      </p:pic>
      <p:pic>
        <p:nvPicPr>
          <p:cNvPr id="84" name="Image 18" descr=""/>
          <p:cNvPicPr/>
          <p:nvPr/>
        </p:nvPicPr>
        <p:blipFill>
          <a:blip r:embed="rId2"/>
          <a:stretch/>
        </p:blipFill>
        <p:spPr>
          <a:xfrm>
            <a:off x="3515040" y="977040"/>
            <a:ext cx="1760760" cy="1313640"/>
          </a:xfrm>
          <a:prstGeom prst="rect">
            <a:avLst/>
          </a:prstGeom>
          <a:ln>
            <a:noFill/>
          </a:ln>
        </p:spPr>
      </p:pic>
      <p:pic>
        <p:nvPicPr>
          <p:cNvPr id="85" name="Image 17" descr=""/>
          <p:cNvPicPr/>
          <p:nvPr/>
        </p:nvPicPr>
        <p:blipFill>
          <a:blip r:embed="rId3"/>
          <a:stretch/>
        </p:blipFill>
        <p:spPr>
          <a:xfrm>
            <a:off x="7634880" y="1362600"/>
            <a:ext cx="836280" cy="973080"/>
          </a:xfrm>
          <a:prstGeom prst="rect">
            <a:avLst/>
          </a:prstGeom>
          <a:ln>
            <a:noFill/>
          </a:ln>
        </p:spPr>
      </p:pic>
      <p:sp>
        <p:nvSpPr>
          <p:cNvPr id="86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2873880" y="414720"/>
            <a:ext cx="3320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Initiation à la dégustation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4631760" y="1329840"/>
            <a:ext cx="3929040" cy="2599560"/>
          </a:xfrm>
          <a:prstGeom prst="rect">
            <a:avLst/>
          </a:prstGeom>
          <a:noFill/>
          <a:ln w="38160"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9" name="CustomShape 4"/>
          <p:cNvSpPr/>
          <p:nvPr/>
        </p:nvSpPr>
        <p:spPr>
          <a:xfrm>
            <a:off x="510840" y="1347840"/>
            <a:ext cx="3929040" cy="2599560"/>
          </a:xfrm>
          <a:prstGeom prst="rect">
            <a:avLst/>
          </a:prstGeom>
          <a:noFill/>
          <a:ln w="38160"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0" name="CustomShape 5"/>
          <p:cNvSpPr/>
          <p:nvPr/>
        </p:nvSpPr>
        <p:spPr>
          <a:xfrm>
            <a:off x="510840" y="4099680"/>
            <a:ext cx="3929040" cy="2599560"/>
          </a:xfrm>
          <a:prstGeom prst="rect">
            <a:avLst/>
          </a:prstGeom>
          <a:noFill/>
          <a:ln w="38160"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1" name="CustomShape 6"/>
          <p:cNvSpPr/>
          <p:nvPr/>
        </p:nvSpPr>
        <p:spPr>
          <a:xfrm>
            <a:off x="4631760" y="4099680"/>
            <a:ext cx="3929040" cy="2599560"/>
          </a:xfrm>
          <a:prstGeom prst="rect">
            <a:avLst/>
          </a:prstGeom>
          <a:noFill/>
          <a:ln w="38160"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2" name="CustomShape 7"/>
          <p:cNvSpPr/>
          <p:nvPr/>
        </p:nvSpPr>
        <p:spPr>
          <a:xfrm>
            <a:off x="710640" y="1568880"/>
            <a:ext cx="2645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L’ouverture de la bouteille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8"/>
          <p:cNvSpPr/>
          <p:nvPr/>
        </p:nvSpPr>
        <p:spPr>
          <a:xfrm>
            <a:off x="4981680" y="1568880"/>
            <a:ext cx="655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9"/>
          <p:cNvSpPr/>
          <p:nvPr/>
        </p:nvSpPr>
        <p:spPr>
          <a:xfrm>
            <a:off x="806760" y="4317840"/>
            <a:ext cx="619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Nez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10"/>
          <p:cNvSpPr/>
          <p:nvPr/>
        </p:nvSpPr>
        <p:spPr>
          <a:xfrm>
            <a:off x="4979880" y="4287960"/>
            <a:ext cx="877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Bouche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Image 13" descr=""/>
          <p:cNvPicPr/>
          <p:nvPr/>
        </p:nvPicPr>
        <p:blipFill>
          <a:blip r:embed="rId4"/>
          <a:stretch/>
        </p:blipFill>
        <p:spPr>
          <a:xfrm>
            <a:off x="3720960" y="4099680"/>
            <a:ext cx="719280" cy="719280"/>
          </a:xfrm>
          <a:prstGeom prst="rect">
            <a:avLst/>
          </a:prstGeom>
          <a:ln>
            <a:noFill/>
          </a:ln>
        </p:spPr>
      </p:pic>
      <p:sp>
        <p:nvSpPr>
          <p:cNvPr id="97" name="CustomShape 11"/>
          <p:cNvSpPr/>
          <p:nvPr/>
        </p:nvSpPr>
        <p:spPr>
          <a:xfrm>
            <a:off x="845280" y="2181240"/>
            <a:ext cx="33562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Bruit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Etat/odeur du bonchon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Nez du service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12"/>
          <p:cNvSpPr/>
          <p:nvPr/>
        </p:nvSpPr>
        <p:spPr>
          <a:xfrm>
            <a:off x="4968720" y="2181240"/>
            <a:ext cx="28094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Teinte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Reflets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Brillance/Limpidité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Effervescence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13"/>
          <p:cNvSpPr/>
          <p:nvPr/>
        </p:nvSpPr>
        <p:spPr>
          <a:xfrm>
            <a:off x="891360" y="4870800"/>
            <a:ext cx="28321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r>
              <a:rPr lang="fr-FR" sz="24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</a:t>
            </a: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Nez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Aération 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Séries aromatiques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14"/>
          <p:cNvSpPr/>
          <p:nvPr/>
        </p:nvSpPr>
        <p:spPr>
          <a:xfrm>
            <a:off x="5091480" y="4687200"/>
            <a:ext cx="355392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Attaque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Equilibre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Acidité/Moelleux/Tanins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15"/>
          <p:cNvSpPr/>
          <p:nvPr/>
        </p:nvSpPr>
        <p:spPr>
          <a:xfrm>
            <a:off x="5065200" y="5610600"/>
            <a:ext cx="231552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Aromatique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Tanins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Persistance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7" name="CustomShape 2"/>
          <p:cNvSpPr/>
          <p:nvPr/>
        </p:nvSpPr>
        <p:spPr>
          <a:xfrm>
            <a:off x="2674800" y="414720"/>
            <a:ext cx="2695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Aydie : Odé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" name="Image 6" descr=""/>
          <p:cNvPicPr/>
          <p:nvPr/>
        </p:nvPicPr>
        <p:blipFill>
          <a:blip r:embed="rId1"/>
          <a:stretch/>
        </p:blipFill>
        <p:spPr>
          <a:xfrm>
            <a:off x="250560" y="1553760"/>
            <a:ext cx="1791360" cy="512460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2109240" y="1693080"/>
            <a:ext cx="6200280" cy="332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Grenat, brillante, intense et profonde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Dominante fruits rouges frais (framboise, cassis)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Boisage fondu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 Fruité et Tanins harmonieux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Volume important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Image 3" descr=""/>
          <p:cNvPicPr/>
          <p:nvPr/>
        </p:nvPicPr>
        <p:blipFill>
          <a:blip r:embed="rId2"/>
          <a:stretch/>
        </p:blipFill>
        <p:spPr>
          <a:xfrm>
            <a:off x="5339160" y="4611960"/>
            <a:ext cx="2796480" cy="1770840"/>
          </a:xfrm>
          <a:prstGeom prst="rect">
            <a:avLst/>
          </a:prstGeom>
          <a:ln>
            <a:noFill/>
          </a:ln>
        </p:spPr>
      </p:pic>
      <p:pic>
        <p:nvPicPr>
          <p:cNvPr id="191" name="Image 8" descr=""/>
          <p:cNvPicPr/>
          <p:nvPr/>
        </p:nvPicPr>
        <p:blipFill>
          <a:blip r:embed="rId3"/>
          <a:stretch/>
        </p:blipFill>
        <p:spPr>
          <a:xfrm>
            <a:off x="2501640" y="5335920"/>
            <a:ext cx="2041920" cy="114948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2359440" y="414720"/>
            <a:ext cx="4523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Monluc : Goupil moelleux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Image 1" descr=""/>
          <p:cNvPicPr/>
          <p:nvPr/>
        </p:nvPicPr>
        <p:blipFill>
          <a:blip r:embed="rId1"/>
          <a:stretch/>
        </p:blipFill>
        <p:spPr>
          <a:xfrm>
            <a:off x="5943600" y="1248840"/>
            <a:ext cx="3200040" cy="2127960"/>
          </a:xfrm>
          <a:prstGeom prst="rect">
            <a:avLst/>
          </a:prstGeom>
          <a:ln>
            <a:noFill/>
          </a:ln>
        </p:spPr>
      </p:pic>
      <p:pic>
        <p:nvPicPr>
          <p:cNvPr id="195" name="Image 4" descr=""/>
          <p:cNvPicPr/>
          <p:nvPr/>
        </p:nvPicPr>
        <p:blipFill>
          <a:blip r:embed="rId2"/>
          <a:srcRect l="5429" t="4073" r="52150" b="0"/>
          <a:stretch/>
        </p:blipFill>
        <p:spPr>
          <a:xfrm>
            <a:off x="351000" y="3963240"/>
            <a:ext cx="1574280" cy="2670480"/>
          </a:xfrm>
          <a:prstGeom prst="rect">
            <a:avLst/>
          </a:prstGeom>
          <a:ln>
            <a:noFill/>
          </a:ln>
        </p:spPr>
      </p:pic>
      <p:pic>
        <p:nvPicPr>
          <p:cNvPr id="196" name="Image 5" descr=""/>
          <p:cNvPicPr/>
          <p:nvPr/>
        </p:nvPicPr>
        <p:blipFill>
          <a:blip r:embed="rId3"/>
          <a:stretch/>
        </p:blipFill>
        <p:spPr>
          <a:xfrm>
            <a:off x="3186360" y="1123920"/>
            <a:ext cx="2279160" cy="1236240"/>
          </a:xfrm>
          <a:prstGeom prst="rect">
            <a:avLst/>
          </a:prstGeom>
          <a:ln>
            <a:noFill/>
          </a:ln>
        </p:spPr>
      </p:pic>
      <p:sp>
        <p:nvSpPr>
          <p:cNvPr id="197" name="CustomShape 3"/>
          <p:cNvSpPr/>
          <p:nvPr/>
        </p:nvSpPr>
        <p:spPr>
          <a:xfrm>
            <a:off x="351000" y="2024280"/>
            <a:ext cx="5670720" cy="22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Origine au Néolithique,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viticole depuis le début du Xème siècles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familial depuis 5 générations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Géré par Jérôme Lassus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2514960" y="3923280"/>
            <a:ext cx="5670720" cy="28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Terroirs de la Ténarèze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Climat océanique tempéré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IGP Côtes de Gascogne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Armagnac, Floc et Liqueurs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Pousse Rapière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0" name="CustomShape 2"/>
          <p:cNvSpPr/>
          <p:nvPr/>
        </p:nvSpPr>
        <p:spPr>
          <a:xfrm>
            <a:off x="2359440" y="414720"/>
            <a:ext cx="4523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Monluc : Goupil moelleux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Image 4" descr=""/>
          <p:cNvPicPr/>
          <p:nvPr/>
        </p:nvPicPr>
        <p:blipFill>
          <a:blip r:embed="rId1"/>
          <a:stretch/>
        </p:blipFill>
        <p:spPr>
          <a:xfrm>
            <a:off x="372960" y="1289520"/>
            <a:ext cx="8565480" cy="5473080"/>
          </a:xfrm>
          <a:prstGeom prst="rect">
            <a:avLst/>
          </a:prstGeom>
          <a:ln>
            <a:noFill/>
          </a:ln>
        </p:spPr>
      </p:pic>
      <p:sp>
        <p:nvSpPr>
          <p:cNvPr id="202" name="CustomShape 3"/>
          <p:cNvSpPr/>
          <p:nvPr/>
        </p:nvSpPr>
        <p:spPr>
          <a:xfrm>
            <a:off x="3842640" y="5895000"/>
            <a:ext cx="88200" cy="968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3" name="CustomShape 4"/>
          <p:cNvSpPr/>
          <p:nvPr/>
        </p:nvSpPr>
        <p:spPr>
          <a:xfrm>
            <a:off x="3292920" y="5659200"/>
            <a:ext cx="485280" cy="22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4" name="CustomShape 5"/>
          <p:cNvSpPr/>
          <p:nvPr/>
        </p:nvSpPr>
        <p:spPr>
          <a:xfrm>
            <a:off x="2057400" y="5395320"/>
            <a:ext cx="13863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Saint-Puy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(Gascogne)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6" name="CustomShape 2"/>
          <p:cNvSpPr/>
          <p:nvPr/>
        </p:nvSpPr>
        <p:spPr>
          <a:xfrm>
            <a:off x="2359440" y="414720"/>
            <a:ext cx="4523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Monluc : Goupil moelleux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7" name="Image 1" descr=""/>
          <p:cNvPicPr/>
          <p:nvPr/>
        </p:nvPicPr>
        <p:blipFill>
          <a:blip r:embed="rId1"/>
          <a:stretch/>
        </p:blipFill>
        <p:spPr>
          <a:xfrm>
            <a:off x="321120" y="1351440"/>
            <a:ext cx="1498680" cy="5259960"/>
          </a:xfrm>
          <a:prstGeom prst="rect">
            <a:avLst/>
          </a:prstGeom>
          <a:ln>
            <a:noFill/>
          </a:ln>
        </p:spPr>
      </p:pic>
      <p:sp>
        <p:nvSpPr>
          <p:cNvPr id="208" name="CustomShape 3"/>
          <p:cNvSpPr/>
          <p:nvPr/>
        </p:nvSpPr>
        <p:spPr>
          <a:xfrm>
            <a:off x="2261520" y="1908360"/>
            <a:ext cx="617688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Collines Argilo-Calcaire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Gros Manseng majoritaire, Colombard, Sauvignon et Ugni Blanc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Récolte en surmaturité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Elevage sur lie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9" name="Image 5" descr=""/>
          <p:cNvPicPr/>
          <p:nvPr/>
        </p:nvPicPr>
        <p:blipFill>
          <a:blip r:embed="rId2"/>
          <a:stretch/>
        </p:blipFill>
        <p:spPr>
          <a:xfrm>
            <a:off x="5022720" y="4600080"/>
            <a:ext cx="3702960" cy="2135880"/>
          </a:xfrm>
          <a:prstGeom prst="rect">
            <a:avLst/>
          </a:prstGeom>
          <a:ln>
            <a:noFill/>
          </a:ln>
        </p:spPr>
      </p:pic>
      <p:pic>
        <p:nvPicPr>
          <p:cNvPr id="210" name="Image 7" descr=""/>
          <p:cNvPicPr/>
          <p:nvPr/>
        </p:nvPicPr>
        <p:blipFill>
          <a:blip r:embed="rId3"/>
          <a:srcRect l="0" t="14853" r="0" b="0"/>
          <a:stretch/>
        </p:blipFill>
        <p:spPr>
          <a:xfrm>
            <a:off x="7597440" y="1178640"/>
            <a:ext cx="1263600" cy="280260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2359440" y="414720"/>
            <a:ext cx="4523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Monluc : Goupil moelleux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Image 1" descr=""/>
          <p:cNvPicPr/>
          <p:nvPr/>
        </p:nvPicPr>
        <p:blipFill>
          <a:blip r:embed="rId1"/>
          <a:stretch/>
        </p:blipFill>
        <p:spPr>
          <a:xfrm>
            <a:off x="321120" y="1351440"/>
            <a:ext cx="1498680" cy="5259960"/>
          </a:xfrm>
          <a:prstGeom prst="rect">
            <a:avLst/>
          </a:prstGeom>
          <a:ln>
            <a:noFill/>
          </a:ln>
        </p:spPr>
      </p:pic>
      <p:pic>
        <p:nvPicPr>
          <p:cNvPr id="215" name="Image 6" descr=""/>
          <p:cNvPicPr/>
          <p:nvPr/>
        </p:nvPicPr>
        <p:blipFill>
          <a:blip r:embed="rId2"/>
          <a:stretch/>
        </p:blipFill>
        <p:spPr>
          <a:xfrm>
            <a:off x="4042080" y="4599000"/>
            <a:ext cx="1881000" cy="2008080"/>
          </a:xfrm>
          <a:prstGeom prst="rect">
            <a:avLst/>
          </a:prstGeom>
          <a:ln>
            <a:noFill/>
          </a:ln>
        </p:spPr>
      </p:pic>
      <p:sp>
        <p:nvSpPr>
          <p:cNvPr id="216" name="CustomShape 3"/>
          <p:cNvSpPr/>
          <p:nvPr/>
        </p:nvSpPr>
        <p:spPr>
          <a:xfrm>
            <a:off x="2093760" y="1693080"/>
            <a:ext cx="4691880" cy="40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Jaune paille / Reflets doré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Fruits exotiques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2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Fleurs blanches et Fruits blancs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Equilibre Fraicheur/Moelleux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2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Agrumes / Fruits exotiques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7" name="Image 7" descr=""/>
          <p:cNvPicPr/>
          <p:nvPr/>
        </p:nvPicPr>
        <p:blipFill>
          <a:blip r:embed="rId3"/>
          <a:stretch/>
        </p:blipFill>
        <p:spPr>
          <a:xfrm>
            <a:off x="6373800" y="5047920"/>
            <a:ext cx="2337840" cy="1559520"/>
          </a:xfrm>
          <a:prstGeom prst="rect">
            <a:avLst/>
          </a:prstGeom>
          <a:ln>
            <a:noFill/>
          </a:ln>
        </p:spPr>
      </p:pic>
      <p:pic>
        <p:nvPicPr>
          <p:cNvPr id="218" name="Image 8" descr=""/>
          <p:cNvPicPr/>
          <p:nvPr/>
        </p:nvPicPr>
        <p:blipFill>
          <a:blip r:embed="rId4"/>
          <a:stretch/>
        </p:blipFill>
        <p:spPr>
          <a:xfrm>
            <a:off x="6330600" y="1248840"/>
            <a:ext cx="2381040" cy="159048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 3" descr=""/>
          <p:cNvPicPr/>
          <p:nvPr/>
        </p:nvPicPr>
        <p:blipFill>
          <a:blip r:embed="rId1"/>
          <a:srcRect l="0" t="0" r="59884" b="0"/>
          <a:stretch/>
        </p:blipFill>
        <p:spPr>
          <a:xfrm>
            <a:off x="3526200" y="4469040"/>
            <a:ext cx="2347560" cy="1887480"/>
          </a:xfrm>
          <a:prstGeom prst="rect">
            <a:avLst/>
          </a:prstGeom>
          <a:ln>
            <a:noFill/>
          </a:ln>
        </p:spPr>
      </p:pic>
      <p:pic>
        <p:nvPicPr>
          <p:cNvPr id="220" name="Image 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1861920" y="497880"/>
            <a:ext cx="5635440" cy="18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la prochaine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60000"/>
              </a:lnSpc>
            </a:pPr>
            <a:r>
              <a:rPr b="1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L’équipe DNO Toulouse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1738080" y="3733560"/>
            <a:ext cx="57834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Sara - Quentin – Nico – Pierre -  Julien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 4" descr=""/>
          <p:cNvPicPr/>
          <p:nvPr/>
        </p:nvPicPr>
        <p:blipFill>
          <a:blip r:embed="rId1"/>
          <a:stretch/>
        </p:blipFill>
        <p:spPr>
          <a:xfrm>
            <a:off x="1165320" y="722880"/>
            <a:ext cx="7978320" cy="5985000"/>
          </a:xfrm>
          <a:prstGeom prst="rect">
            <a:avLst/>
          </a:prstGeom>
          <a:ln>
            <a:noFill/>
          </a:ln>
        </p:spPr>
      </p:pic>
      <p:sp>
        <p:nvSpPr>
          <p:cNvPr id="103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335680" y="414720"/>
            <a:ext cx="4372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Finca Can Petit : Cava La Escapada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6349320" y="2809440"/>
            <a:ext cx="93960" cy="104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6" name="CustomShape 4"/>
          <p:cNvSpPr/>
          <p:nvPr/>
        </p:nvSpPr>
        <p:spPr>
          <a:xfrm flipH="1" flipV="1">
            <a:off x="6527160" y="2959920"/>
            <a:ext cx="419400" cy="326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7" name="CustomShape 5"/>
          <p:cNvSpPr/>
          <p:nvPr/>
        </p:nvSpPr>
        <p:spPr>
          <a:xfrm>
            <a:off x="6230880" y="3287160"/>
            <a:ext cx="23619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Sant Sadurni d’Anoia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9" name="CustomShape 2"/>
          <p:cNvSpPr/>
          <p:nvPr/>
        </p:nvSpPr>
        <p:spPr>
          <a:xfrm>
            <a:off x="2335680" y="414720"/>
            <a:ext cx="4372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Finca Can Petit : Cava La Escapada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Image 5" descr=""/>
          <p:cNvPicPr/>
          <p:nvPr/>
        </p:nvPicPr>
        <p:blipFill>
          <a:blip r:embed="rId1"/>
          <a:srcRect l="11170" t="5079" r="13463" b="4542"/>
          <a:stretch/>
        </p:blipFill>
        <p:spPr>
          <a:xfrm>
            <a:off x="290880" y="1419480"/>
            <a:ext cx="1971720" cy="5049720"/>
          </a:xfrm>
          <a:prstGeom prst="rect">
            <a:avLst/>
          </a:prstGeom>
          <a:ln>
            <a:noFill/>
          </a:ln>
        </p:spPr>
      </p:pic>
      <p:sp>
        <p:nvSpPr>
          <p:cNvPr id="111" name="CustomShape 3"/>
          <p:cNvSpPr/>
          <p:nvPr/>
        </p:nvSpPr>
        <p:spPr>
          <a:xfrm>
            <a:off x="2468880" y="1419480"/>
            <a:ext cx="6285600" cy="28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Proche de Barcelone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55% Macabeo, 40% Parellada, 5% Chardonnay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Climat méditerranéen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Sol Argilo – limoneux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Méthode Champenoise : élevage 12 – 15 mois sur lattes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" name="Image 6" descr=""/>
          <p:cNvPicPr/>
          <p:nvPr/>
        </p:nvPicPr>
        <p:blipFill>
          <a:blip r:embed="rId2"/>
          <a:srcRect l="0" t="14080" r="0" b="0"/>
          <a:stretch/>
        </p:blipFill>
        <p:spPr>
          <a:xfrm>
            <a:off x="2263320" y="4580640"/>
            <a:ext cx="6486120" cy="2168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2335680" y="414720"/>
            <a:ext cx="4372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Finca Can Petit : Cava La Escapada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Image 1" descr=""/>
          <p:cNvPicPr/>
          <p:nvPr/>
        </p:nvPicPr>
        <p:blipFill>
          <a:blip r:embed="rId1"/>
          <a:srcRect l="11170" t="5079" r="13463" b="4542"/>
          <a:stretch/>
        </p:blipFill>
        <p:spPr>
          <a:xfrm>
            <a:off x="290880" y="1419480"/>
            <a:ext cx="1971720" cy="504972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2108880" y="1693080"/>
            <a:ext cx="6901200" cy="40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Jaune pâle, brillant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Bulles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abondantes en début de bouche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Exotique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Belle acidité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 : à l’apéritif, avec du calamar ou du chèvre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Picture 5" descr=""/>
          <p:cNvPicPr/>
          <p:nvPr/>
        </p:nvPicPr>
        <p:blipFill>
          <a:blip r:embed="rId2"/>
          <a:stretch/>
        </p:blipFill>
        <p:spPr>
          <a:xfrm>
            <a:off x="7083360" y="3006720"/>
            <a:ext cx="1824120" cy="1368000"/>
          </a:xfrm>
          <a:prstGeom prst="rect">
            <a:avLst/>
          </a:prstGeom>
          <a:ln>
            <a:noFill/>
          </a:ln>
        </p:spPr>
      </p:pic>
      <p:pic>
        <p:nvPicPr>
          <p:cNvPr id="119" name="Image 3" descr=""/>
          <p:cNvPicPr/>
          <p:nvPr/>
        </p:nvPicPr>
        <p:blipFill>
          <a:blip r:embed="rId3"/>
          <a:stretch/>
        </p:blipFill>
        <p:spPr>
          <a:xfrm>
            <a:off x="5222160" y="5235840"/>
            <a:ext cx="2309760" cy="1298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7" descr=""/>
          <p:cNvPicPr/>
          <p:nvPr/>
        </p:nvPicPr>
        <p:blipFill>
          <a:blip r:embed="rId1"/>
          <a:stretch/>
        </p:blipFill>
        <p:spPr>
          <a:xfrm>
            <a:off x="372960" y="1289520"/>
            <a:ext cx="8565480" cy="547308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6275520" y="4818240"/>
            <a:ext cx="88200" cy="968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2" name="CustomShape 2"/>
          <p:cNvSpPr/>
          <p:nvPr/>
        </p:nvSpPr>
        <p:spPr>
          <a:xfrm flipH="1">
            <a:off x="6453000" y="4495680"/>
            <a:ext cx="545400" cy="31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3" name="CustomShape 3"/>
          <p:cNvSpPr/>
          <p:nvPr/>
        </p:nvSpPr>
        <p:spPr>
          <a:xfrm>
            <a:off x="7009560" y="4075200"/>
            <a:ext cx="17431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Marches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(Savoie)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Line 4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5" name="CustomShape 5"/>
          <p:cNvSpPr/>
          <p:nvPr/>
        </p:nvSpPr>
        <p:spPr>
          <a:xfrm>
            <a:off x="2106720" y="414720"/>
            <a:ext cx="420444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Blard et Fils : Micraster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7" name="CustomShape 2"/>
          <p:cNvSpPr/>
          <p:nvPr/>
        </p:nvSpPr>
        <p:spPr>
          <a:xfrm>
            <a:off x="2106720" y="414720"/>
            <a:ext cx="420444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Blard et Fils : Micraster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660960" y="1341720"/>
            <a:ext cx="6080760" cy="31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familial début XX</a:t>
            </a:r>
            <a:r>
              <a:rPr lang="fr-FR" sz="20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ème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depuis 5 générations 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Chardonnay, Jacquère, Pinot noir, Roussette de Savoie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AOC  1973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 ha pour 9 cuvées de blanc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Guide hachette 2016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9" name="Image 4" descr=""/>
          <p:cNvPicPr/>
          <p:nvPr/>
        </p:nvPicPr>
        <p:blipFill>
          <a:blip r:embed="rId1"/>
          <a:srcRect l="0" t="24781" r="0" b="0"/>
          <a:stretch/>
        </p:blipFill>
        <p:spPr>
          <a:xfrm>
            <a:off x="5684040" y="2935800"/>
            <a:ext cx="2284920" cy="2248560"/>
          </a:xfrm>
          <a:prstGeom prst="rect">
            <a:avLst/>
          </a:prstGeom>
          <a:ln>
            <a:noFill/>
          </a:ln>
        </p:spPr>
      </p:pic>
      <p:sp>
        <p:nvSpPr>
          <p:cNvPr id="130" name="CustomShape 4"/>
          <p:cNvSpPr/>
          <p:nvPr/>
        </p:nvSpPr>
        <p:spPr>
          <a:xfrm>
            <a:off x="5889600" y="5588280"/>
            <a:ext cx="2279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Géré par Jean-Noël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et Thomas aujourd’hui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Image 6" descr=""/>
          <p:cNvPicPr/>
          <p:nvPr/>
        </p:nvPicPr>
        <p:blipFill>
          <a:blip r:embed="rId2"/>
          <a:stretch/>
        </p:blipFill>
        <p:spPr>
          <a:xfrm>
            <a:off x="987840" y="4733640"/>
            <a:ext cx="4448160" cy="1893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2106720" y="414720"/>
            <a:ext cx="420444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Blard et Fils : Micraster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4" name="Image 1" descr=""/>
          <p:cNvPicPr/>
          <p:nvPr/>
        </p:nvPicPr>
        <p:blipFill>
          <a:blip r:embed="rId1"/>
          <a:srcRect l="16314" t="0" r="0" b="0"/>
          <a:stretch/>
        </p:blipFill>
        <p:spPr>
          <a:xfrm>
            <a:off x="5938200" y="1399320"/>
            <a:ext cx="2249280" cy="1236960"/>
          </a:xfrm>
          <a:prstGeom prst="rect">
            <a:avLst/>
          </a:prstGeom>
          <a:ln>
            <a:noFill/>
          </a:ln>
        </p:spPr>
      </p:pic>
      <p:pic>
        <p:nvPicPr>
          <p:cNvPr id="135" name="Image 6" descr=""/>
          <p:cNvPicPr/>
          <p:nvPr/>
        </p:nvPicPr>
        <p:blipFill>
          <a:blip r:embed="rId2"/>
          <a:stretch/>
        </p:blipFill>
        <p:spPr>
          <a:xfrm>
            <a:off x="6340680" y="2841840"/>
            <a:ext cx="2485440" cy="1529280"/>
          </a:xfrm>
          <a:prstGeom prst="rect">
            <a:avLst/>
          </a:prstGeom>
          <a:ln>
            <a:noFill/>
          </a:ln>
        </p:spPr>
      </p:pic>
      <p:pic>
        <p:nvPicPr>
          <p:cNvPr id="136" name="Image 7" descr=""/>
          <p:cNvPicPr/>
          <p:nvPr/>
        </p:nvPicPr>
        <p:blipFill>
          <a:blip r:embed="rId3"/>
          <a:stretch/>
        </p:blipFill>
        <p:spPr>
          <a:xfrm>
            <a:off x="244800" y="1399320"/>
            <a:ext cx="1471680" cy="5320440"/>
          </a:xfrm>
          <a:prstGeom prst="rect">
            <a:avLst/>
          </a:prstGeom>
          <a:ln>
            <a:noFill/>
          </a:ln>
        </p:spPr>
      </p:pic>
      <p:sp>
        <p:nvSpPr>
          <p:cNvPr id="137" name="CustomShape 3"/>
          <p:cNvSpPr/>
          <p:nvPr/>
        </p:nvSpPr>
        <p:spPr>
          <a:xfrm>
            <a:off x="2012760" y="1997280"/>
            <a:ext cx="6865560" cy="55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100% Jacquère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Coteaux Sud du Mont Granier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 Abymes des enfer »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Argilo-Calcaire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Vieilles vignes (1948)  </a:t>
            </a: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petits rendements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RVF Juin 2015 "les 1500 meilleurs Vins de l'Année »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Elevage court &lt; 5 mois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Application>LibreOffice/5.0.6.3$Windows_x86 LibreOffice_project/490fc03b25318460cfc54456516ea2519c11d1aa</Application>
  <Paragraphs>194</Paragraphs>
  <Company>Faculté des sciences strasbourg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2016-12-05T13:26:53Z</dcterms:created>
  <dc:creator>Julien SIMON</dc:creator>
  <dc:language>fr-FR</dc:language>
  <cp:lastModifiedBy>Julien SIMON</cp:lastModifiedBy>
  <dcterms:modified xsi:type="dcterms:W3CDTF">2016-12-06T18:11:19Z</dcterms:modified>
  <cp:revision>52</cp:revision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Faculté des sciences strasbourg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Présentation à l'écran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27</vt:i4>
  </property>
</Properties>
</file>