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94" r:id="rId2"/>
    <p:sldId id="299" r:id="rId3"/>
    <p:sldId id="298" r:id="rId4"/>
    <p:sldId id="308" r:id="rId5"/>
    <p:sldId id="309" r:id="rId6"/>
    <p:sldId id="296" r:id="rId7"/>
    <p:sldId id="295" r:id="rId8"/>
    <p:sldId id="297" r:id="rId9"/>
    <p:sldId id="300" r:id="rId10"/>
    <p:sldId id="284" r:id="rId11"/>
    <p:sldId id="304" r:id="rId12"/>
    <p:sldId id="285" r:id="rId13"/>
    <p:sldId id="286" r:id="rId14"/>
    <p:sldId id="305" r:id="rId15"/>
    <p:sldId id="275" r:id="rId16"/>
    <p:sldId id="307" r:id="rId17"/>
    <p:sldId id="303" r:id="rId18"/>
    <p:sldId id="263" r:id="rId19"/>
    <p:sldId id="264" r:id="rId20"/>
    <p:sldId id="265" r:id="rId21"/>
    <p:sldId id="266" r:id="rId22"/>
    <p:sldId id="302" r:id="rId23"/>
    <p:sldId id="281" r:id="rId24"/>
    <p:sldId id="280" r:id="rId25"/>
    <p:sldId id="301" r:id="rId26"/>
    <p:sldId id="292" r:id="rId2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18" autoAdjust="0"/>
    <p:restoredTop sz="96916" autoAdjust="0"/>
  </p:normalViewPr>
  <p:slideViewPr>
    <p:cSldViewPr snapToGrid="0" snapToObjects="1">
      <p:cViewPr varScale="1">
        <p:scale>
          <a:sx n="89" d="100"/>
          <a:sy n="89" d="100"/>
        </p:scale>
        <p:origin x="-200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Excel1.xlsx"/><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Couleur des vins</c:v>
                </c:pt>
              </c:strCache>
            </c:strRef>
          </c:tx>
          <c:explosion val="1"/>
          <c:dPt>
            <c:idx val="0"/>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1-4AAE-4F62-9951-9508458490EF}"/>
              </c:ext>
            </c:extLst>
          </c:dPt>
          <c:dPt>
            <c:idx val="1"/>
            <c:bubble3D val="0"/>
            <c:explosion val="0"/>
            <c:spPr>
              <a:solidFill>
                <a:srgbClr val="CC0000"/>
              </a:solidFill>
              <a:ln w="19050">
                <a:solidFill>
                  <a:schemeClr val="lt1"/>
                </a:solidFill>
              </a:ln>
              <a:effectLst/>
            </c:spPr>
            <c:extLst xmlns:c16r2="http://schemas.microsoft.com/office/drawing/2015/06/chart">
              <c:ext xmlns:c16="http://schemas.microsoft.com/office/drawing/2014/chart" uri="{C3380CC4-5D6E-409C-BE32-E72D297353CC}">
                <c16:uniqueId val="{00000003-4AAE-4F62-9951-9508458490EF}"/>
              </c:ext>
            </c:extLst>
          </c:dPt>
          <c:dPt>
            <c:idx val="2"/>
            <c:bubble3D val="0"/>
            <c:spPr>
              <a:solidFill>
                <a:srgbClr val="FF99FF"/>
              </a:solidFill>
              <a:ln w="19050">
                <a:solidFill>
                  <a:schemeClr val="lt1"/>
                </a:solidFill>
              </a:ln>
              <a:effectLst/>
            </c:spPr>
            <c:extLst xmlns:c16r2="http://schemas.microsoft.com/office/drawing/2015/06/chart">
              <c:ext xmlns:c16="http://schemas.microsoft.com/office/drawing/2014/chart" uri="{C3380CC4-5D6E-409C-BE32-E72D297353CC}">
                <c16:uniqueId val="{00000005-4AAE-4F62-9951-9508458490EF}"/>
              </c:ext>
            </c:extLst>
          </c:dPt>
          <c:dLbls>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2"/>
                      </a:solidFill>
                      <a:latin typeface="+mn-lt"/>
                      <a:ea typeface="+mn-ea"/>
                      <a:cs typeface="+mn-cs"/>
                    </a:defRPr>
                  </a:pPr>
                  <a:endParaRPr lang="fr-FR"/>
                </a:p>
              </c:txPr>
              <c:showLegendKey val="0"/>
              <c:showVal val="0"/>
              <c:showCatName val="0"/>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Feuil1!$A$2:$A$4</c:f>
              <c:strCache>
                <c:ptCount val="3"/>
                <c:pt idx="0">
                  <c:v>Blanc</c:v>
                </c:pt>
                <c:pt idx="1">
                  <c:v>Rouge</c:v>
                </c:pt>
                <c:pt idx="2">
                  <c:v>Rosé</c:v>
                </c:pt>
              </c:strCache>
            </c:strRef>
          </c:cat>
          <c:val>
            <c:numRef>
              <c:f>Feuil1!$B$2:$B$4</c:f>
              <c:numCache>
                <c:formatCode>General</c:formatCode>
                <c:ptCount val="3"/>
                <c:pt idx="0">
                  <c:v>10.0</c:v>
                </c:pt>
                <c:pt idx="1">
                  <c:v>77.0</c:v>
                </c:pt>
                <c:pt idx="2">
                  <c:v>13.0</c:v>
                </c:pt>
              </c:numCache>
            </c:numRef>
          </c:val>
          <c:extLst xmlns:c16r2="http://schemas.microsoft.com/office/drawing/2015/06/chart">
            <c:ext xmlns:c16="http://schemas.microsoft.com/office/drawing/2014/chart" uri="{C3380CC4-5D6E-409C-BE32-E72D297353CC}">
              <c16:uniqueId val="{00000006-4AAE-4F62-9951-9508458490EF}"/>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C6CF14-267F-514C-8C05-2A8EA9C686E3}" type="datetimeFigureOut">
              <a:rPr lang="fr-FR" smtClean="0"/>
              <a:t>21/02/17</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F09302-B671-5B41-AD9B-2A8CB82A75AC}" type="slidenum">
              <a:rPr lang="fr-FR" smtClean="0"/>
              <a:t>‹#›</a:t>
            </a:fld>
            <a:endParaRPr lang="fr-FR" dirty="0"/>
          </a:p>
        </p:txBody>
      </p:sp>
    </p:spTree>
    <p:extLst>
      <p:ext uri="{BB962C8B-B14F-4D97-AF65-F5344CB8AC3E}">
        <p14:creationId xmlns:p14="http://schemas.microsoft.com/office/powerpoint/2010/main" val="38349955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La vinification traditionnelle se caractérise par une vendange foulée mécaniquement, parfois égrappée, qui macère pendant une semaine avant d’être pressée. Cependant, les macérations des grandes cuvées peuvent dépasser les trois semaines, et se font souvent en grains entiers pour extraire un maximum de tanins, d’arômes et de fruit, notamment pour le Carignan. Les rendements moyens pour les raisins rouges sont de 45hl/ha.</a:t>
            </a:r>
          </a:p>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FB866C56-C5EB-450C-9D1C-17C53FEAEFBC}" type="slidenum">
              <a:rPr lang="fr-FR" smtClean="0"/>
              <a:t>3</a:t>
            </a:fld>
            <a:endParaRPr lang="fr-FR"/>
          </a:p>
        </p:txBody>
      </p:sp>
    </p:spTree>
    <p:extLst>
      <p:ext uri="{BB962C8B-B14F-4D97-AF65-F5344CB8AC3E}">
        <p14:creationId xmlns:p14="http://schemas.microsoft.com/office/powerpoint/2010/main" val="1526119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L’AOC Languedoc correspond à l’AOC régionale selon la classification de l’INAO</a:t>
            </a:r>
          </a:p>
          <a:p>
            <a:r>
              <a:rPr lang="fr-FR" dirty="0"/>
              <a:t>Les appellations classées « Grands Vins du Languedoc » et qui ont la mention AOC Languedoc sont elles aussi des appellations régionales, elles sont des AOC Languedoc + dénomination</a:t>
            </a:r>
          </a:p>
          <a:p>
            <a:r>
              <a:rPr lang="fr-FR" dirty="0"/>
              <a:t>Les appellations classées « Grands Vins du Languedoc » et qui n’ont pas la mention « Languedoc » sont considérées comme des AOC sous-régionales selon l’INAO</a:t>
            </a:r>
          </a:p>
          <a:p>
            <a:r>
              <a:rPr lang="fr-FR" dirty="0"/>
              <a:t>Enfin, les « Crus du Languedoc » sont classés comme des AOC communales selon la classification de l’INAO</a:t>
            </a:r>
          </a:p>
          <a:p>
            <a:r>
              <a:rPr lang="fr-FR" dirty="0"/>
              <a:t>Exceptions : 	AOC </a:t>
            </a:r>
            <a:r>
              <a:rPr lang="fr-FR" dirty="0" err="1"/>
              <a:t>Fitou</a:t>
            </a:r>
            <a:r>
              <a:rPr lang="fr-FR" dirty="0"/>
              <a:t> qui est un « Grand Vin du Languedoc » est considéré comme une AOC Communale selon l’INAO</a:t>
            </a:r>
          </a:p>
          <a:p>
            <a:r>
              <a:rPr lang="fr-FR" dirty="0"/>
              <a:t>	AOC Saint </a:t>
            </a:r>
            <a:r>
              <a:rPr lang="fr-FR" dirty="0" err="1"/>
              <a:t>Chinian</a:t>
            </a:r>
            <a:r>
              <a:rPr lang="fr-FR" dirty="0"/>
              <a:t> – </a:t>
            </a:r>
            <a:r>
              <a:rPr lang="fr-FR" dirty="0" err="1"/>
              <a:t>Berlou</a:t>
            </a:r>
            <a:r>
              <a:rPr lang="fr-FR" dirty="0"/>
              <a:t> et Saint </a:t>
            </a:r>
            <a:r>
              <a:rPr lang="fr-FR" dirty="0" err="1"/>
              <a:t>Chinian</a:t>
            </a:r>
            <a:r>
              <a:rPr lang="fr-FR" dirty="0"/>
              <a:t> – </a:t>
            </a:r>
            <a:r>
              <a:rPr lang="fr-FR" dirty="0" err="1"/>
              <a:t>Roquebrun</a:t>
            </a:r>
            <a:r>
              <a:rPr lang="fr-FR" dirty="0"/>
              <a:t> qui sont des « Crus du Languedoc » et qui sont considérés comme des AOC Sous Régionales par l’INAO</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866C56-C5EB-450C-9D1C-17C53FEAEF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9569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032A38CE-F901-1E4C-85BE-D9D6AEDFECFE}" type="datetimeFigureOut">
              <a:rPr lang="fr-FR" smtClean="0"/>
              <a:t>21/02/17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A0728E3-D45F-3B48-863E-520BD1CF1332}" type="slidenum">
              <a:rPr lang="fr-FR" smtClean="0"/>
              <a:t>‹#›</a:t>
            </a:fld>
            <a:endParaRPr lang="fr-FR" dirty="0"/>
          </a:p>
        </p:txBody>
      </p:sp>
    </p:spTree>
    <p:extLst>
      <p:ext uri="{BB962C8B-B14F-4D97-AF65-F5344CB8AC3E}">
        <p14:creationId xmlns:p14="http://schemas.microsoft.com/office/powerpoint/2010/main" val="2664588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32A38CE-F901-1E4C-85BE-D9D6AEDFECFE}" type="datetimeFigureOut">
              <a:rPr lang="fr-FR" smtClean="0"/>
              <a:t>21/02/17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A0728E3-D45F-3B48-863E-520BD1CF1332}" type="slidenum">
              <a:rPr lang="fr-FR" smtClean="0"/>
              <a:t>‹#›</a:t>
            </a:fld>
            <a:endParaRPr lang="fr-FR" dirty="0"/>
          </a:p>
        </p:txBody>
      </p:sp>
    </p:spTree>
    <p:extLst>
      <p:ext uri="{BB962C8B-B14F-4D97-AF65-F5344CB8AC3E}">
        <p14:creationId xmlns:p14="http://schemas.microsoft.com/office/powerpoint/2010/main" val="2618200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32A38CE-F901-1E4C-85BE-D9D6AEDFECFE}" type="datetimeFigureOut">
              <a:rPr lang="fr-FR" smtClean="0"/>
              <a:t>21/02/17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A0728E3-D45F-3B48-863E-520BD1CF1332}" type="slidenum">
              <a:rPr lang="fr-FR" smtClean="0"/>
              <a:t>‹#›</a:t>
            </a:fld>
            <a:endParaRPr lang="fr-FR" dirty="0"/>
          </a:p>
        </p:txBody>
      </p:sp>
    </p:spTree>
    <p:extLst>
      <p:ext uri="{BB962C8B-B14F-4D97-AF65-F5344CB8AC3E}">
        <p14:creationId xmlns:p14="http://schemas.microsoft.com/office/powerpoint/2010/main" val="3144084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32A38CE-F901-1E4C-85BE-D9D6AEDFECFE}" type="datetimeFigureOut">
              <a:rPr lang="fr-FR" smtClean="0"/>
              <a:t>21/02/17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A0728E3-D45F-3B48-863E-520BD1CF1332}" type="slidenum">
              <a:rPr lang="fr-FR" smtClean="0"/>
              <a:t>‹#›</a:t>
            </a:fld>
            <a:endParaRPr lang="fr-FR" dirty="0"/>
          </a:p>
        </p:txBody>
      </p:sp>
    </p:spTree>
    <p:extLst>
      <p:ext uri="{BB962C8B-B14F-4D97-AF65-F5344CB8AC3E}">
        <p14:creationId xmlns:p14="http://schemas.microsoft.com/office/powerpoint/2010/main" val="1128183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032A38CE-F901-1E4C-85BE-D9D6AEDFECFE}" type="datetimeFigureOut">
              <a:rPr lang="fr-FR" smtClean="0"/>
              <a:t>21/02/17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A0728E3-D45F-3B48-863E-520BD1CF1332}" type="slidenum">
              <a:rPr lang="fr-FR" smtClean="0"/>
              <a:t>‹#›</a:t>
            </a:fld>
            <a:endParaRPr lang="fr-FR" dirty="0"/>
          </a:p>
        </p:txBody>
      </p:sp>
    </p:spTree>
    <p:extLst>
      <p:ext uri="{BB962C8B-B14F-4D97-AF65-F5344CB8AC3E}">
        <p14:creationId xmlns:p14="http://schemas.microsoft.com/office/powerpoint/2010/main" val="320631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32A38CE-F901-1E4C-85BE-D9D6AEDFECFE}" type="datetimeFigureOut">
              <a:rPr lang="fr-FR" smtClean="0"/>
              <a:t>21/02/17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CA0728E3-D45F-3B48-863E-520BD1CF1332}" type="slidenum">
              <a:rPr lang="fr-FR" smtClean="0"/>
              <a:t>‹#›</a:t>
            </a:fld>
            <a:endParaRPr lang="fr-FR" dirty="0"/>
          </a:p>
        </p:txBody>
      </p:sp>
    </p:spTree>
    <p:extLst>
      <p:ext uri="{BB962C8B-B14F-4D97-AF65-F5344CB8AC3E}">
        <p14:creationId xmlns:p14="http://schemas.microsoft.com/office/powerpoint/2010/main" val="887016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32A38CE-F901-1E4C-85BE-D9D6AEDFECFE}" type="datetimeFigureOut">
              <a:rPr lang="fr-FR" smtClean="0"/>
              <a:t>21/02/17</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CA0728E3-D45F-3B48-863E-520BD1CF1332}" type="slidenum">
              <a:rPr lang="fr-FR" smtClean="0"/>
              <a:t>‹#›</a:t>
            </a:fld>
            <a:endParaRPr lang="fr-FR" dirty="0"/>
          </a:p>
        </p:txBody>
      </p:sp>
    </p:spTree>
    <p:extLst>
      <p:ext uri="{BB962C8B-B14F-4D97-AF65-F5344CB8AC3E}">
        <p14:creationId xmlns:p14="http://schemas.microsoft.com/office/powerpoint/2010/main" val="3187423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032A38CE-F901-1E4C-85BE-D9D6AEDFECFE}" type="datetimeFigureOut">
              <a:rPr lang="fr-FR" smtClean="0"/>
              <a:t>21/02/17</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CA0728E3-D45F-3B48-863E-520BD1CF1332}" type="slidenum">
              <a:rPr lang="fr-FR" smtClean="0"/>
              <a:t>‹#›</a:t>
            </a:fld>
            <a:endParaRPr lang="fr-FR" dirty="0"/>
          </a:p>
        </p:txBody>
      </p:sp>
    </p:spTree>
    <p:extLst>
      <p:ext uri="{BB962C8B-B14F-4D97-AF65-F5344CB8AC3E}">
        <p14:creationId xmlns:p14="http://schemas.microsoft.com/office/powerpoint/2010/main" val="2341730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32A38CE-F901-1E4C-85BE-D9D6AEDFECFE}" type="datetimeFigureOut">
              <a:rPr lang="fr-FR" smtClean="0"/>
              <a:t>21/02/17</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CA0728E3-D45F-3B48-863E-520BD1CF1332}" type="slidenum">
              <a:rPr lang="fr-FR" smtClean="0"/>
              <a:t>‹#›</a:t>
            </a:fld>
            <a:endParaRPr lang="fr-FR" dirty="0"/>
          </a:p>
        </p:txBody>
      </p:sp>
    </p:spTree>
    <p:extLst>
      <p:ext uri="{BB962C8B-B14F-4D97-AF65-F5344CB8AC3E}">
        <p14:creationId xmlns:p14="http://schemas.microsoft.com/office/powerpoint/2010/main" val="2257750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32A38CE-F901-1E4C-85BE-D9D6AEDFECFE}" type="datetimeFigureOut">
              <a:rPr lang="fr-FR" smtClean="0"/>
              <a:t>21/02/17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CA0728E3-D45F-3B48-863E-520BD1CF1332}" type="slidenum">
              <a:rPr lang="fr-FR" smtClean="0"/>
              <a:t>‹#›</a:t>
            </a:fld>
            <a:endParaRPr lang="fr-FR" dirty="0"/>
          </a:p>
        </p:txBody>
      </p:sp>
    </p:spTree>
    <p:extLst>
      <p:ext uri="{BB962C8B-B14F-4D97-AF65-F5344CB8AC3E}">
        <p14:creationId xmlns:p14="http://schemas.microsoft.com/office/powerpoint/2010/main" val="3327780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32A38CE-F901-1E4C-85BE-D9D6AEDFECFE}" type="datetimeFigureOut">
              <a:rPr lang="fr-FR" smtClean="0"/>
              <a:t>21/02/17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CA0728E3-D45F-3B48-863E-520BD1CF1332}" type="slidenum">
              <a:rPr lang="fr-FR" smtClean="0"/>
              <a:t>‹#›</a:t>
            </a:fld>
            <a:endParaRPr lang="fr-FR" dirty="0"/>
          </a:p>
        </p:txBody>
      </p:sp>
    </p:spTree>
    <p:extLst>
      <p:ext uri="{BB962C8B-B14F-4D97-AF65-F5344CB8AC3E}">
        <p14:creationId xmlns:p14="http://schemas.microsoft.com/office/powerpoint/2010/main" val="32050194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A38CE-F901-1E4C-85BE-D9D6AEDFECFE}" type="datetimeFigureOut">
              <a:rPr lang="fr-FR" smtClean="0"/>
              <a:t>21/02/17</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728E3-D45F-3B48-863E-520BD1CF1332}" type="slidenum">
              <a:rPr lang="fr-FR" smtClean="0"/>
              <a:t>‹#›</a:t>
            </a:fld>
            <a:endParaRPr lang="fr-FR" dirty="0"/>
          </a:p>
        </p:txBody>
      </p:sp>
    </p:spTree>
    <p:extLst>
      <p:ext uri="{BB962C8B-B14F-4D97-AF65-F5344CB8AC3E}">
        <p14:creationId xmlns:p14="http://schemas.microsoft.com/office/powerpoint/2010/main" val="1175717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g"/><Relationship Id="rId3"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2.jpg"/><Relationship Id="rId1" Type="http://schemas.openxmlformats.org/officeDocument/2006/relationships/slideLayout" Target="../slideLayouts/slideLayout7.xml"/><Relationship Id="rId2" Type="http://schemas.openxmlformats.org/officeDocument/2006/relationships/image" Target="../media/image2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jpg"/><Relationship Id="rId1" Type="http://schemas.openxmlformats.org/officeDocument/2006/relationships/slideLayout" Target="../slideLayouts/slideLayout7.xml"/><Relationship Id="rId2" Type="http://schemas.openxmlformats.org/officeDocument/2006/relationships/image" Target="../media/image2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alphaModFix amt="33000"/>
          </a:blip>
          <a:stretch>
            <a:fillRect/>
          </a:stretch>
        </p:blipFill>
        <p:spPr>
          <a:xfrm>
            <a:off x="90711" y="0"/>
            <a:ext cx="7438308" cy="4181231"/>
          </a:xfrm>
          <a:prstGeom prst="rect">
            <a:avLst/>
          </a:prstGeom>
        </p:spPr>
      </p:pic>
      <p:pic>
        <p:nvPicPr>
          <p:cNvPr id="5" name="Image 4"/>
          <p:cNvPicPr>
            <a:picLocks noChangeAspect="1"/>
          </p:cNvPicPr>
          <p:nvPr/>
        </p:nvPicPr>
        <p:blipFill rotWithShape="1">
          <a:blip r:embed="rId3"/>
          <a:srcRect l="4929" t="5000" r="7830" b="16500"/>
          <a:stretch/>
        </p:blipFill>
        <p:spPr>
          <a:xfrm>
            <a:off x="6809811" y="1635146"/>
            <a:ext cx="2060438" cy="2034400"/>
          </a:xfrm>
          <a:prstGeom prst="rect">
            <a:avLst/>
          </a:prstGeom>
        </p:spPr>
      </p:pic>
      <p:sp>
        <p:nvSpPr>
          <p:cNvPr id="4" name="Rectangle 3"/>
          <p:cNvSpPr/>
          <p:nvPr/>
        </p:nvSpPr>
        <p:spPr>
          <a:xfrm>
            <a:off x="1127410" y="2652346"/>
            <a:ext cx="6167924" cy="769441"/>
          </a:xfrm>
          <a:prstGeom prst="rect">
            <a:avLst/>
          </a:prstGeom>
        </p:spPr>
        <p:txBody>
          <a:bodyPr wrap="none">
            <a:spAutoFit/>
          </a:bodyPr>
          <a:lstStyle/>
          <a:p>
            <a:r>
              <a:rPr lang="fr-FR" sz="4400" b="1" dirty="0">
                <a:latin typeface="Lucida Calligraphy"/>
                <a:cs typeface="Lucida Calligraphy"/>
              </a:rPr>
              <a:t>Boire avec Racaille</a:t>
            </a:r>
          </a:p>
        </p:txBody>
      </p:sp>
      <p:pic>
        <p:nvPicPr>
          <p:cNvPr id="7" name="Image 6" descr="Capture d’écran 2016-04-29 à 14.11.1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2686" y="4436210"/>
            <a:ext cx="4963191" cy="1601029"/>
          </a:xfrm>
          <a:prstGeom prst="rect">
            <a:avLst/>
          </a:prstGeom>
        </p:spPr>
      </p:pic>
      <p:sp>
        <p:nvSpPr>
          <p:cNvPr id="8" name="ZoneTexte 7"/>
          <p:cNvSpPr txBox="1"/>
          <p:nvPr/>
        </p:nvSpPr>
        <p:spPr>
          <a:xfrm>
            <a:off x="1347845" y="518318"/>
            <a:ext cx="6618029" cy="1107996"/>
          </a:xfrm>
          <a:prstGeom prst="rect">
            <a:avLst/>
          </a:prstGeom>
          <a:noFill/>
        </p:spPr>
        <p:txBody>
          <a:bodyPr wrap="none" rtlCol="0">
            <a:spAutoFit/>
          </a:bodyPr>
          <a:lstStyle/>
          <a:p>
            <a:pPr algn="ctr">
              <a:lnSpc>
                <a:spcPct val="150000"/>
              </a:lnSpc>
            </a:pPr>
            <a:r>
              <a:rPr lang="fr-FR" sz="2400" dirty="0"/>
              <a:t>L’association des Etudiants Oenologues de Toulouse</a:t>
            </a:r>
          </a:p>
          <a:p>
            <a:pPr algn="ctr">
              <a:lnSpc>
                <a:spcPct val="150000"/>
              </a:lnSpc>
            </a:pPr>
            <a:r>
              <a:rPr lang="fr-FR" sz="2000" dirty="0"/>
              <a:t>vous présente </a:t>
            </a:r>
          </a:p>
        </p:txBody>
      </p:sp>
    </p:spTree>
    <p:extLst>
      <p:ext uri="{BB962C8B-B14F-4D97-AF65-F5344CB8AC3E}">
        <p14:creationId xmlns:p14="http://schemas.microsoft.com/office/powerpoint/2010/main" val="1777217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040131" y="1200622"/>
            <a:ext cx="3103869" cy="2524090"/>
          </a:xfrm>
          <a:prstGeom prst="rect">
            <a:avLst/>
          </a:prstGeom>
        </p:spPr>
      </p:pic>
      <p:cxnSp>
        <p:nvCxnSpPr>
          <p:cNvPr id="5" name="Connecteur droit 4"/>
          <p:cNvCxnSpPr/>
          <p:nvPr/>
        </p:nvCxnSpPr>
        <p:spPr>
          <a:xfrm flipV="1">
            <a:off x="1321790" y="1049595"/>
            <a:ext cx="6466404" cy="25916"/>
          </a:xfrm>
          <a:prstGeom prst="line">
            <a:avLst/>
          </a:prstGeom>
          <a:ln w="38100" cmpd="sng">
            <a:solidFill>
              <a:srgbClr val="D8002D"/>
            </a:solidFill>
          </a:ln>
        </p:spPr>
        <p:style>
          <a:lnRef idx="2">
            <a:schemeClr val="accent1"/>
          </a:lnRef>
          <a:fillRef idx="0">
            <a:schemeClr val="accent1"/>
          </a:fillRef>
          <a:effectRef idx="1">
            <a:schemeClr val="accent1"/>
          </a:effectRef>
          <a:fontRef idx="minor">
            <a:schemeClr val="tx1"/>
          </a:fontRef>
        </p:style>
      </p:cxnSp>
      <p:sp>
        <p:nvSpPr>
          <p:cNvPr id="6" name="ZoneTexte 5"/>
          <p:cNvSpPr txBox="1"/>
          <p:nvPr/>
        </p:nvSpPr>
        <p:spPr>
          <a:xfrm>
            <a:off x="1980841" y="431181"/>
            <a:ext cx="4456092" cy="769441"/>
          </a:xfrm>
          <a:prstGeom prst="rect">
            <a:avLst/>
          </a:prstGeom>
          <a:noFill/>
        </p:spPr>
        <p:txBody>
          <a:bodyPr wrap="none" rtlCol="0">
            <a:spAutoFit/>
          </a:bodyPr>
          <a:lstStyle/>
          <a:p>
            <a:r>
              <a:rPr lang="fr-FR" sz="2400" b="1" dirty="0"/>
              <a:t>Château les </a:t>
            </a:r>
            <a:r>
              <a:rPr lang="fr-FR" sz="2400" b="1" dirty="0" err="1"/>
              <a:t>Auzias</a:t>
            </a:r>
            <a:r>
              <a:rPr lang="fr-FR" sz="2400" b="1" dirty="0"/>
              <a:t> : </a:t>
            </a:r>
            <a:r>
              <a:rPr lang="fr-FR" sz="2000" b="1" dirty="0"/>
              <a:t>IGP </a:t>
            </a:r>
            <a:r>
              <a:rPr lang="fr-FR" sz="2000" b="1" dirty="0" err="1"/>
              <a:t>Carcassone</a:t>
            </a:r>
            <a:r>
              <a:rPr lang="fr-FR" sz="2000" b="1" dirty="0"/>
              <a:t> </a:t>
            </a:r>
            <a:endParaRPr lang="fr-FR" b="1" dirty="0"/>
          </a:p>
          <a:p>
            <a:endParaRPr lang="fr-FR" sz="2000" b="1" dirty="0"/>
          </a:p>
        </p:txBody>
      </p:sp>
      <p:sp>
        <p:nvSpPr>
          <p:cNvPr id="9" name="ZoneTexte 8"/>
          <p:cNvSpPr txBox="1"/>
          <p:nvPr/>
        </p:nvSpPr>
        <p:spPr>
          <a:xfrm>
            <a:off x="442749" y="1366755"/>
            <a:ext cx="7124121" cy="6370975"/>
          </a:xfrm>
          <a:prstGeom prst="rect">
            <a:avLst/>
          </a:prstGeom>
          <a:noFill/>
        </p:spPr>
        <p:txBody>
          <a:bodyPr wrap="square" rtlCol="0">
            <a:spAutoFit/>
          </a:bodyPr>
          <a:lstStyle/>
          <a:p>
            <a:pPr marL="285750" indent="-285750">
              <a:buFont typeface="Arial"/>
              <a:buChar char="•"/>
            </a:pPr>
            <a:r>
              <a:rPr lang="fr-FR" sz="2400" dirty="0"/>
              <a:t>Domaine en aire </a:t>
            </a:r>
            <a:r>
              <a:rPr lang="fr-FR" sz="2400" dirty="0" smtClean="0"/>
              <a:t>d’appellation </a:t>
            </a:r>
            <a:r>
              <a:rPr lang="fr-FR" sz="2400" dirty="0" err="1"/>
              <a:t>Cabardes</a:t>
            </a:r>
            <a:r>
              <a:rPr lang="fr-FR" sz="2400" dirty="0"/>
              <a:t> (vieux vignoble (Vème avant JC)</a:t>
            </a:r>
          </a:p>
          <a:p>
            <a:endParaRPr lang="fr-FR" sz="2400" dirty="0"/>
          </a:p>
          <a:p>
            <a:pPr marL="285750" indent="-285750">
              <a:buFont typeface="Arial"/>
              <a:buChar char="•"/>
            </a:pPr>
            <a:r>
              <a:rPr lang="fr-FR" sz="2400" dirty="0"/>
              <a:t>Domaine du XIIème siècle</a:t>
            </a:r>
          </a:p>
          <a:p>
            <a:pPr marL="285750" indent="-285750">
              <a:buFont typeface="Arial"/>
              <a:buChar char="•"/>
            </a:pPr>
            <a:endParaRPr lang="fr-FR" sz="2400" dirty="0"/>
          </a:p>
          <a:p>
            <a:pPr marL="285750" indent="-285750">
              <a:buFont typeface="Arial"/>
              <a:buChar char="•"/>
            </a:pPr>
            <a:r>
              <a:rPr lang="fr-FR" sz="2400" dirty="0"/>
              <a:t>Climat particulier: douceur atlantique et chaleur méditerranéenne.</a:t>
            </a:r>
          </a:p>
          <a:p>
            <a:pPr marL="285750" indent="-285750">
              <a:buFont typeface="Arial"/>
              <a:buChar char="•"/>
            </a:pPr>
            <a:endParaRPr lang="fr-FR" sz="2400" dirty="0"/>
          </a:p>
          <a:p>
            <a:pPr marL="285750" indent="-285750">
              <a:buFont typeface="Arial"/>
              <a:buChar char="•"/>
            </a:pPr>
            <a:r>
              <a:rPr lang="fr-FR" sz="2400" dirty="0"/>
              <a:t>160 Ha cultivés sans désherbant, méthode bio</a:t>
            </a:r>
          </a:p>
          <a:p>
            <a:pPr marL="285750" indent="-285750">
              <a:buFont typeface="Arial"/>
              <a:buChar char="•"/>
            </a:pPr>
            <a:endParaRPr lang="fr-FR" sz="2400" dirty="0"/>
          </a:p>
          <a:p>
            <a:pPr marL="285750" indent="-285750">
              <a:buFont typeface="Arial"/>
              <a:buChar char="•"/>
            </a:pPr>
            <a:r>
              <a:rPr lang="fr-FR" sz="2400" dirty="0"/>
              <a:t>Une des plus grande cave particulière du Languedoc (</a:t>
            </a:r>
            <a:r>
              <a:rPr lang="fr-FR" sz="2400" dirty="0" smtClean="0"/>
              <a:t>12 000 </a:t>
            </a:r>
            <a:r>
              <a:rPr lang="fr-FR" sz="2400" dirty="0" err="1" smtClean="0"/>
              <a:t>hL</a:t>
            </a:r>
            <a:r>
              <a:rPr lang="fr-FR" sz="2400" dirty="0"/>
              <a:t>)</a:t>
            </a:r>
          </a:p>
          <a:p>
            <a:pPr marL="285750" indent="-285750">
              <a:buFont typeface="Arial"/>
              <a:buChar char="•"/>
            </a:pPr>
            <a:endParaRPr lang="fr-FR" sz="2400" dirty="0"/>
          </a:p>
          <a:p>
            <a:pPr marL="285750" indent="-285750">
              <a:buFont typeface="Arial"/>
              <a:buChar char="•"/>
            </a:pPr>
            <a:endParaRPr lang="fr-FR" sz="2400" dirty="0"/>
          </a:p>
          <a:p>
            <a:pPr marL="285750" indent="-285750">
              <a:buFont typeface="Arial"/>
              <a:buChar char="•"/>
            </a:pPr>
            <a:endParaRPr lang="fr-FR" sz="2400" dirty="0"/>
          </a:p>
          <a:p>
            <a:pPr marL="342900" indent="-342900">
              <a:buFont typeface="Arial"/>
              <a:buChar char="•"/>
            </a:pPr>
            <a:endParaRPr lang="fr-FR" sz="2400" dirty="0"/>
          </a:p>
          <a:p>
            <a:pPr marL="342900" indent="-342900">
              <a:buFont typeface="Arial"/>
              <a:buChar char="•"/>
            </a:pPr>
            <a:endParaRPr lang="fr-FR" sz="2400" dirty="0"/>
          </a:p>
        </p:txBody>
      </p:sp>
    </p:spTree>
    <p:extLst>
      <p:ext uri="{BB962C8B-B14F-4D97-AF65-F5344CB8AC3E}">
        <p14:creationId xmlns:p14="http://schemas.microsoft.com/office/powerpoint/2010/main" val="3829876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794333" y="1819036"/>
            <a:ext cx="3737820" cy="3737820"/>
          </a:xfrm>
          <a:prstGeom prst="rect">
            <a:avLst/>
          </a:prstGeom>
        </p:spPr>
      </p:pic>
      <p:cxnSp>
        <p:nvCxnSpPr>
          <p:cNvPr id="5" name="Connecteur droit 4"/>
          <p:cNvCxnSpPr/>
          <p:nvPr/>
        </p:nvCxnSpPr>
        <p:spPr>
          <a:xfrm flipV="1">
            <a:off x="1321790" y="1049595"/>
            <a:ext cx="6466404" cy="25916"/>
          </a:xfrm>
          <a:prstGeom prst="line">
            <a:avLst/>
          </a:prstGeom>
          <a:ln w="38100" cmpd="sng">
            <a:solidFill>
              <a:srgbClr val="D8002D"/>
            </a:solidFill>
          </a:ln>
        </p:spPr>
        <p:style>
          <a:lnRef idx="2">
            <a:schemeClr val="accent1"/>
          </a:lnRef>
          <a:fillRef idx="0">
            <a:schemeClr val="accent1"/>
          </a:fillRef>
          <a:effectRef idx="1">
            <a:schemeClr val="accent1"/>
          </a:effectRef>
          <a:fontRef idx="minor">
            <a:schemeClr val="tx1"/>
          </a:fontRef>
        </p:style>
      </p:cxnSp>
      <p:sp>
        <p:nvSpPr>
          <p:cNvPr id="6" name="ZoneTexte 5"/>
          <p:cNvSpPr txBox="1"/>
          <p:nvPr/>
        </p:nvSpPr>
        <p:spPr>
          <a:xfrm>
            <a:off x="781216" y="426134"/>
            <a:ext cx="7398885" cy="769441"/>
          </a:xfrm>
          <a:prstGeom prst="rect">
            <a:avLst/>
          </a:prstGeom>
          <a:noFill/>
        </p:spPr>
        <p:txBody>
          <a:bodyPr wrap="none" rtlCol="0">
            <a:spAutoFit/>
          </a:bodyPr>
          <a:lstStyle/>
          <a:p>
            <a:r>
              <a:rPr lang="fr-FR" sz="2400" b="1" dirty="0"/>
              <a:t>Château les </a:t>
            </a:r>
            <a:r>
              <a:rPr lang="fr-FR" sz="2400" b="1" dirty="0" err="1"/>
              <a:t>Auzias</a:t>
            </a:r>
            <a:r>
              <a:rPr lang="fr-FR" sz="2400" b="1" dirty="0"/>
              <a:t> : IGP CITE DE CARCASSONNE - BLANC </a:t>
            </a:r>
          </a:p>
          <a:p>
            <a:endParaRPr lang="fr-FR" sz="2000" b="1" dirty="0"/>
          </a:p>
        </p:txBody>
      </p:sp>
      <p:sp>
        <p:nvSpPr>
          <p:cNvPr id="9" name="ZoneTexte 8"/>
          <p:cNvSpPr txBox="1"/>
          <p:nvPr/>
        </p:nvSpPr>
        <p:spPr>
          <a:xfrm>
            <a:off x="2649054" y="1366755"/>
            <a:ext cx="7124121" cy="6001643"/>
          </a:xfrm>
          <a:prstGeom prst="rect">
            <a:avLst/>
          </a:prstGeom>
          <a:noFill/>
        </p:spPr>
        <p:txBody>
          <a:bodyPr wrap="square" rtlCol="0">
            <a:spAutoFit/>
          </a:bodyPr>
          <a:lstStyle/>
          <a:p>
            <a:pPr marL="285750" indent="-285750">
              <a:buFont typeface="Arial"/>
              <a:buChar char="•"/>
            </a:pPr>
            <a:r>
              <a:rPr lang="fr-FR" sz="2400" dirty="0"/>
              <a:t>90% Chardonnay, 10 % Muscat petit grain</a:t>
            </a:r>
          </a:p>
          <a:p>
            <a:pPr marL="285750" indent="-285750">
              <a:buFont typeface="Arial"/>
              <a:buChar char="•"/>
            </a:pPr>
            <a:endParaRPr lang="fr-FR" sz="2400" dirty="0"/>
          </a:p>
          <a:p>
            <a:pPr marL="285750" indent="-285750">
              <a:buFont typeface="Arial"/>
              <a:buChar char="•"/>
            </a:pPr>
            <a:r>
              <a:rPr lang="fr-FR" sz="2400" dirty="0"/>
              <a:t>Vignes de 15 ans, rendement </a:t>
            </a:r>
            <a:r>
              <a:rPr lang="fr-FR" sz="2400" dirty="0" smtClean="0"/>
              <a:t>50 </a:t>
            </a:r>
            <a:r>
              <a:rPr lang="fr-FR" sz="2400" dirty="0" err="1" smtClean="0"/>
              <a:t>hL</a:t>
            </a:r>
            <a:r>
              <a:rPr lang="fr-FR" sz="2400" dirty="0"/>
              <a:t>/Ha</a:t>
            </a:r>
          </a:p>
          <a:p>
            <a:pPr marL="285750" indent="-285750">
              <a:buFont typeface="Arial"/>
              <a:buChar char="•"/>
            </a:pPr>
            <a:endParaRPr lang="fr-FR" sz="2400" dirty="0"/>
          </a:p>
          <a:p>
            <a:pPr marL="285750" indent="-285750">
              <a:buFont typeface="Arial"/>
              <a:buChar char="•"/>
            </a:pPr>
            <a:r>
              <a:rPr lang="fr-FR" sz="2400" dirty="0"/>
              <a:t>Pressurage direct long de 4h</a:t>
            </a:r>
          </a:p>
          <a:p>
            <a:pPr marL="285750" indent="-285750">
              <a:buFont typeface="Arial"/>
              <a:buChar char="•"/>
            </a:pPr>
            <a:endParaRPr lang="fr-FR" sz="2400" dirty="0"/>
          </a:p>
          <a:p>
            <a:pPr marL="285750" indent="-285750">
              <a:buFont typeface="Arial"/>
              <a:buChar char="•"/>
            </a:pPr>
            <a:r>
              <a:rPr lang="fr-FR" sz="2400" dirty="0"/>
              <a:t>Débourbage statique à froid</a:t>
            </a:r>
          </a:p>
          <a:p>
            <a:pPr marL="285750" indent="-285750">
              <a:buFont typeface="Arial"/>
              <a:buChar char="•"/>
            </a:pPr>
            <a:endParaRPr lang="fr-FR" sz="2400" dirty="0"/>
          </a:p>
          <a:p>
            <a:pPr marL="285750" indent="-285750">
              <a:buFont typeface="Arial"/>
              <a:buChar char="•"/>
            </a:pPr>
            <a:r>
              <a:rPr lang="fr-FR" sz="2400" dirty="0"/>
              <a:t>Fermentation lente à basse température (15°)</a:t>
            </a:r>
          </a:p>
          <a:p>
            <a:pPr marL="285750" indent="-285750">
              <a:buFont typeface="Arial"/>
              <a:buChar char="•"/>
            </a:pPr>
            <a:endParaRPr lang="fr-FR" sz="2400" dirty="0"/>
          </a:p>
          <a:p>
            <a:pPr marL="285750" indent="-285750">
              <a:buFont typeface="Arial"/>
              <a:buChar char="•"/>
            </a:pPr>
            <a:r>
              <a:rPr lang="fr-FR" sz="2400" dirty="0"/>
              <a:t>Elevage en cuve inox sur lies fines 3 mois</a:t>
            </a:r>
          </a:p>
          <a:p>
            <a:pPr marL="285750" indent="-285750">
              <a:buFont typeface="Arial"/>
              <a:buChar char="•"/>
            </a:pPr>
            <a:endParaRPr lang="fr-FR" sz="2400" dirty="0"/>
          </a:p>
          <a:p>
            <a:pPr marL="285750" indent="-285750">
              <a:buFont typeface="Arial"/>
              <a:buChar char="•"/>
            </a:pPr>
            <a:endParaRPr lang="fr-FR" sz="2400" dirty="0"/>
          </a:p>
          <a:p>
            <a:pPr marL="285750" indent="-285750">
              <a:buFont typeface="Arial"/>
              <a:buChar char="•"/>
            </a:pPr>
            <a:endParaRPr lang="fr-FR" sz="2400" dirty="0"/>
          </a:p>
          <a:p>
            <a:pPr marL="342900" indent="-342900">
              <a:buFont typeface="Arial"/>
              <a:buChar char="•"/>
            </a:pPr>
            <a:endParaRPr lang="fr-FR" sz="2400" dirty="0"/>
          </a:p>
          <a:p>
            <a:pPr marL="342900" indent="-342900">
              <a:buFont typeface="Arial"/>
              <a:buChar char="•"/>
            </a:pPr>
            <a:endParaRPr lang="fr-FR" sz="2400" dirty="0"/>
          </a:p>
        </p:txBody>
      </p:sp>
    </p:spTree>
    <p:extLst>
      <p:ext uri="{BB962C8B-B14F-4D97-AF65-F5344CB8AC3E}">
        <p14:creationId xmlns:p14="http://schemas.microsoft.com/office/powerpoint/2010/main" val="2507182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1409"/>
            <a:ext cx="9144000" cy="6457951"/>
          </a:xfrm>
          <a:prstGeom prst="rect">
            <a:avLst/>
          </a:prstGeom>
        </p:spPr>
      </p:pic>
    </p:spTree>
    <p:extLst>
      <p:ext uri="{BB962C8B-B14F-4D97-AF65-F5344CB8AC3E}">
        <p14:creationId xmlns:p14="http://schemas.microsoft.com/office/powerpoint/2010/main" val="1808468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128790" y="1723413"/>
            <a:ext cx="3570039" cy="3570039"/>
          </a:xfrm>
          <a:prstGeom prst="rect">
            <a:avLst/>
          </a:prstGeom>
        </p:spPr>
      </p:pic>
      <p:cxnSp>
        <p:nvCxnSpPr>
          <p:cNvPr id="3" name="Connecteur droit 2"/>
          <p:cNvCxnSpPr/>
          <p:nvPr/>
        </p:nvCxnSpPr>
        <p:spPr>
          <a:xfrm flipV="1">
            <a:off x="1321790" y="1049595"/>
            <a:ext cx="6466404" cy="25916"/>
          </a:xfrm>
          <a:prstGeom prst="line">
            <a:avLst/>
          </a:prstGeom>
          <a:ln w="38100" cmpd="sng">
            <a:solidFill>
              <a:srgbClr val="D8002D"/>
            </a:solidFill>
          </a:ln>
        </p:spPr>
        <p:style>
          <a:lnRef idx="2">
            <a:schemeClr val="accent1"/>
          </a:lnRef>
          <a:fillRef idx="0">
            <a:schemeClr val="accent1"/>
          </a:fillRef>
          <a:effectRef idx="1">
            <a:schemeClr val="accent1"/>
          </a:effectRef>
          <a:fontRef idx="minor">
            <a:schemeClr val="tx1"/>
          </a:fontRef>
        </p:style>
      </p:cxnSp>
      <p:sp>
        <p:nvSpPr>
          <p:cNvPr id="5" name="ZoneTexte 4"/>
          <p:cNvSpPr txBox="1"/>
          <p:nvPr/>
        </p:nvSpPr>
        <p:spPr>
          <a:xfrm>
            <a:off x="1012499" y="306070"/>
            <a:ext cx="7398885" cy="769441"/>
          </a:xfrm>
          <a:prstGeom prst="rect">
            <a:avLst/>
          </a:prstGeom>
          <a:noFill/>
        </p:spPr>
        <p:txBody>
          <a:bodyPr wrap="none" rtlCol="0">
            <a:spAutoFit/>
          </a:bodyPr>
          <a:lstStyle/>
          <a:p>
            <a:r>
              <a:rPr lang="fr-FR" sz="2400" b="1" dirty="0"/>
              <a:t>Château les </a:t>
            </a:r>
            <a:r>
              <a:rPr lang="fr-FR" sz="2400" b="1" dirty="0" err="1"/>
              <a:t>Auzias</a:t>
            </a:r>
            <a:r>
              <a:rPr lang="fr-FR" sz="2400" b="1" dirty="0"/>
              <a:t> : IGP CITE DE CARCASSONNE - BLANC </a:t>
            </a:r>
          </a:p>
          <a:p>
            <a:endParaRPr lang="fr-FR" sz="2000" dirty="0"/>
          </a:p>
        </p:txBody>
      </p:sp>
      <p:sp>
        <p:nvSpPr>
          <p:cNvPr id="2" name="ZoneTexte 1"/>
          <p:cNvSpPr txBox="1"/>
          <p:nvPr/>
        </p:nvSpPr>
        <p:spPr>
          <a:xfrm>
            <a:off x="1960455" y="1217533"/>
            <a:ext cx="6544997" cy="4524315"/>
          </a:xfrm>
          <a:prstGeom prst="rect">
            <a:avLst/>
          </a:prstGeom>
          <a:noFill/>
        </p:spPr>
        <p:txBody>
          <a:bodyPr wrap="square" rtlCol="0">
            <a:spAutoFit/>
          </a:bodyPr>
          <a:lstStyle/>
          <a:p>
            <a:pPr marL="285750" indent="-285750">
              <a:lnSpc>
                <a:spcPct val="120000"/>
              </a:lnSpc>
              <a:buFont typeface="Arial"/>
              <a:buChar char="•"/>
            </a:pPr>
            <a:r>
              <a:rPr lang="fr-FR" sz="2000" dirty="0"/>
              <a:t>Robe </a:t>
            </a:r>
            <a:r>
              <a:rPr lang="fr-FR" sz="2000" dirty="0">
                <a:latin typeface="Wingdings"/>
                <a:ea typeface="Wingdings"/>
                <a:cs typeface="Wingdings"/>
                <a:sym typeface="Wingdings"/>
              </a:rPr>
              <a:t></a:t>
            </a:r>
            <a:r>
              <a:rPr lang="fr-FR" sz="2000" dirty="0">
                <a:sym typeface="Wingdings"/>
              </a:rPr>
              <a:t> claire, reflets verts</a:t>
            </a:r>
          </a:p>
          <a:p>
            <a:pPr>
              <a:lnSpc>
                <a:spcPct val="120000"/>
              </a:lnSpc>
            </a:pPr>
            <a:endParaRPr lang="fr-FR" sz="2000" dirty="0">
              <a:sym typeface="Wingdings"/>
            </a:endParaRPr>
          </a:p>
          <a:p>
            <a:pPr marL="285750" indent="-285750">
              <a:lnSpc>
                <a:spcPct val="120000"/>
              </a:lnSpc>
              <a:buFont typeface="Arial"/>
              <a:buChar char="•"/>
            </a:pPr>
            <a:r>
              <a:rPr lang="fr-FR" sz="2000" dirty="0"/>
              <a:t>Nez </a:t>
            </a:r>
            <a:r>
              <a:rPr lang="fr-FR" sz="2000" dirty="0">
                <a:latin typeface="Wingdings"/>
                <a:ea typeface="Wingdings"/>
                <a:cs typeface="Wingdings"/>
                <a:sym typeface="Wingdings"/>
              </a:rPr>
              <a:t></a:t>
            </a:r>
            <a:r>
              <a:rPr lang="fr-FR" sz="2000" dirty="0">
                <a:sym typeface="Wingdings"/>
              </a:rPr>
              <a:t> agrumes</a:t>
            </a:r>
          </a:p>
          <a:p>
            <a:pPr>
              <a:lnSpc>
                <a:spcPct val="120000"/>
              </a:lnSpc>
            </a:pPr>
            <a:r>
              <a:rPr lang="fr-FR" sz="2000" dirty="0">
                <a:latin typeface="Wingdings"/>
                <a:ea typeface="Wingdings"/>
                <a:cs typeface="Wingdings"/>
                <a:sym typeface="Wingdings"/>
              </a:rPr>
              <a:t>	 </a:t>
            </a:r>
            <a:r>
              <a:rPr lang="fr-FR" sz="2000" dirty="0">
                <a:sym typeface="Wingdings"/>
              </a:rPr>
              <a:t> fleurs blanches</a:t>
            </a:r>
          </a:p>
          <a:p>
            <a:pPr>
              <a:lnSpc>
                <a:spcPct val="120000"/>
              </a:lnSpc>
            </a:pPr>
            <a:endParaRPr lang="fr-FR" sz="2000" dirty="0">
              <a:sym typeface="Wingdings"/>
            </a:endParaRPr>
          </a:p>
          <a:p>
            <a:pPr marL="285750" indent="-285750">
              <a:lnSpc>
                <a:spcPct val="120000"/>
              </a:lnSpc>
              <a:buFont typeface="Arial"/>
              <a:buChar char="•"/>
            </a:pPr>
            <a:r>
              <a:rPr lang="fr-FR" sz="2000" dirty="0">
                <a:sym typeface="Wingdings"/>
              </a:rPr>
              <a:t>Bouche   </a:t>
            </a:r>
            <a:r>
              <a:rPr lang="fr-FR" sz="2000" dirty="0">
                <a:latin typeface="Wingdings"/>
                <a:ea typeface="Wingdings"/>
                <a:cs typeface="Wingdings"/>
                <a:sym typeface="Wingdings"/>
              </a:rPr>
              <a:t></a:t>
            </a:r>
            <a:r>
              <a:rPr lang="fr-FR" sz="2000" dirty="0">
                <a:sym typeface="Wingdings"/>
              </a:rPr>
              <a:t> Attaque franche</a:t>
            </a:r>
          </a:p>
          <a:p>
            <a:pPr marL="285750" indent="-285750">
              <a:lnSpc>
                <a:spcPct val="120000"/>
              </a:lnSpc>
              <a:buFont typeface="Arial"/>
              <a:buChar char="•"/>
            </a:pPr>
            <a:r>
              <a:rPr lang="fr-FR" sz="2000" dirty="0" smtClean="0">
                <a:solidFill>
                  <a:schemeClr val="bg1"/>
                </a:solidFill>
                <a:ea typeface="Wingdings"/>
                <a:cs typeface="Wingdings"/>
                <a:sym typeface="Wingdings"/>
              </a:rPr>
              <a:t>Bo  </a:t>
            </a:r>
            <a:r>
              <a:rPr lang="fr-FR" sz="2000" dirty="0" err="1" smtClean="0">
                <a:solidFill>
                  <a:schemeClr val="bg1"/>
                </a:solidFill>
                <a:ea typeface="Wingdings"/>
                <a:cs typeface="Wingdings"/>
                <a:sym typeface="Wingdings"/>
              </a:rPr>
              <a:t>uche</a:t>
            </a:r>
            <a:r>
              <a:rPr lang="fr-FR" sz="2000" dirty="0" smtClean="0">
                <a:ea typeface="Wingdings"/>
                <a:cs typeface="Wingdings"/>
                <a:sym typeface="Wingdings"/>
              </a:rPr>
              <a:t> </a:t>
            </a:r>
            <a:r>
              <a:rPr lang="fr-FR" sz="2000" dirty="0">
                <a:latin typeface="Wingdings"/>
                <a:ea typeface="Wingdings"/>
                <a:cs typeface="Wingdings"/>
                <a:sym typeface="Wingdings"/>
              </a:rPr>
              <a:t> </a:t>
            </a:r>
            <a:r>
              <a:rPr lang="fr-FR" sz="2000" dirty="0">
                <a:ea typeface="Wingdings"/>
                <a:cs typeface="Wingdings"/>
                <a:sym typeface="Wingdings"/>
              </a:rPr>
              <a:t>Gras</a:t>
            </a:r>
            <a:endParaRPr lang="fr-FR" sz="2000" dirty="0">
              <a:sym typeface="Wingdings"/>
            </a:endParaRPr>
          </a:p>
          <a:p>
            <a:pPr>
              <a:lnSpc>
                <a:spcPct val="120000"/>
              </a:lnSpc>
            </a:pPr>
            <a:r>
              <a:rPr lang="fr-FR" sz="2000" dirty="0" smtClean="0">
                <a:latin typeface="Wingdings"/>
                <a:ea typeface="Wingdings"/>
                <a:cs typeface="Wingdings"/>
                <a:sym typeface="Wingdings"/>
              </a:rPr>
              <a:t>     </a:t>
            </a:r>
            <a:r>
              <a:rPr lang="fr-FR" sz="2000" dirty="0">
                <a:latin typeface="Wingdings"/>
                <a:ea typeface="Wingdings"/>
                <a:cs typeface="Wingdings"/>
                <a:sym typeface="Wingdings"/>
              </a:rPr>
              <a:t> </a:t>
            </a:r>
            <a:r>
              <a:rPr lang="fr-FR" sz="2000" dirty="0">
                <a:latin typeface="+mj-lt"/>
                <a:ea typeface="Wingdings"/>
                <a:cs typeface="Wingdings"/>
                <a:sym typeface="Wingdings"/>
              </a:rPr>
              <a:t>aromatique</a:t>
            </a:r>
            <a:endParaRPr lang="fr-FR" sz="2000" dirty="0">
              <a:sym typeface="Wingdings"/>
            </a:endParaRPr>
          </a:p>
          <a:p>
            <a:pPr marL="285750" indent="-285750">
              <a:lnSpc>
                <a:spcPct val="120000"/>
              </a:lnSpc>
              <a:buFont typeface="Wingdings" charset="0"/>
              <a:buChar char=" "/>
            </a:pPr>
            <a:endParaRPr lang="fr-FR" sz="2000" dirty="0">
              <a:sym typeface="Wingdings"/>
            </a:endParaRPr>
          </a:p>
          <a:p>
            <a:pPr marL="285750" indent="-285750">
              <a:lnSpc>
                <a:spcPct val="120000"/>
              </a:lnSpc>
              <a:buFont typeface="Arial"/>
              <a:buChar char="•"/>
            </a:pPr>
            <a:r>
              <a:rPr lang="fr-FR" sz="2000" dirty="0">
                <a:sym typeface="Wingdings"/>
              </a:rPr>
              <a:t> Accords mets &amp; vins : Poisson et fruits de mer!</a:t>
            </a:r>
          </a:p>
          <a:p>
            <a:pPr marL="285750" indent="-285750">
              <a:lnSpc>
                <a:spcPct val="120000"/>
              </a:lnSpc>
              <a:buFont typeface="Wingdings" charset="0"/>
              <a:buChar char=" "/>
            </a:pPr>
            <a:endParaRPr lang="fr-FR" sz="2000" dirty="0">
              <a:sym typeface="Wingdings"/>
            </a:endParaRPr>
          </a:p>
          <a:p>
            <a:pPr>
              <a:lnSpc>
                <a:spcPct val="120000"/>
              </a:lnSpc>
            </a:pPr>
            <a:endParaRPr lang="fr-FR" sz="2000" dirty="0">
              <a:sym typeface="Wingdings"/>
            </a:endParaRPr>
          </a:p>
        </p:txBody>
      </p:sp>
      <p:pic>
        <p:nvPicPr>
          <p:cNvPr id="6" name="Image 5"/>
          <p:cNvPicPr>
            <a:picLocks noChangeAspect="1"/>
          </p:cNvPicPr>
          <p:nvPr/>
        </p:nvPicPr>
        <p:blipFill>
          <a:blip r:embed="rId3"/>
          <a:stretch>
            <a:fillRect/>
          </a:stretch>
        </p:blipFill>
        <p:spPr>
          <a:xfrm>
            <a:off x="2692866" y="4937654"/>
            <a:ext cx="2962712" cy="1892432"/>
          </a:xfrm>
          <a:prstGeom prst="rect">
            <a:avLst/>
          </a:prstGeom>
        </p:spPr>
      </p:pic>
      <p:pic>
        <p:nvPicPr>
          <p:cNvPr id="7" name="Image 6"/>
          <p:cNvPicPr>
            <a:picLocks noChangeAspect="1"/>
          </p:cNvPicPr>
          <p:nvPr/>
        </p:nvPicPr>
        <p:blipFill>
          <a:blip r:embed="rId4"/>
          <a:stretch>
            <a:fillRect/>
          </a:stretch>
        </p:blipFill>
        <p:spPr>
          <a:xfrm>
            <a:off x="5633273" y="1384883"/>
            <a:ext cx="3069321" cy="2046214"/>
          </a:xfrm>
          <a:prstGeom prst="rect">
            <a:avLst/>
          </a:prstGeom>
        </p:spPr>
      </p:pic>
    </p:spTree>
    <p:extLst>
      <p:ext uri="{BB962C8B-B14F-4D97-AF65-F5344CB8AC3E}">
        <p14:creationId xmlns:p14="http://schemas.microsoft.com/office/powerpoint/2010/main" val="500502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735609" y="1715024"/>
            <a:ext cx="3486149" cy="3486149"/>
          </a:xfrm>
          <a:prstGeom prst="rect">
            <a:avLst/>
          </a:prstGeom>
        </p:spPr>
      </p:pic>
      <p:cxnSp>
        <p:nvCxnSpPr>
          <p:cNvPr id="5" name="Connecteur droit 4"/>
          <p:cNvCxnSpPr/>
          <p:nvPr/>
        </p:nvCxnSpPr>
        <p:spPr>
          <a:xfrm flipV="1">
            <a:off x="1321790" y="1049595"/>
            <a:ext cx="6466404" cy="25916"/>
          </a:xfrm>
          <a:prstGeom prst="line">
            <a:avLst/>
          </a:prstGeom>
          <a:ln w="38100" cmpd="sng">
            <a:solidFill>
              <a:srgbClr val="D8002D"/>
            </a:solidFill>
          </a:ln>
        </p:spPr>
        <p:style>
          <a:lnRef idx="2">
            <a:schemeClr val="accent1"/>
          </a:lnRef>
          <a:fillRef idx="0">
            <a:schemeClr val="accent1"/>
          </a:fillRef>
          <a:effectRef idx="1">
            <a:schemeClr val="accent1"/>
          </a:effectRef>
          <a:fontRef idx="minor">
            <a:schemeClr val="tx1"/>
          </a:fontRef>
        </p:style>
      </p:cxnSp>
      <p:sp>
        <p:nvSpPr>
          <p:cNvPr id="6" name="ZoneTexte 5"/>
          <p:cNvSpPr txBox="1"/>
          <p:nvPr/>
        </p:nvSpPr>
        <p:spPr>
          <a:xfrm>
            <a:off x="781216" y="426134"/>
            <a:ext cx="7469609" cy="769441"/>
          </a:xfrm>
          <a:prstGeom prst="rect">
            <a:avLst/>
          </a:prstGeom>
          <a:noFill/>
        </p:spPr>
        <p:txBody>
          <a:bodyPr wrap="none" rtlCol="0">
            <a:spAutoFit/>
          </a:bodyPr>
          <a:lstStyle/>
          <a:p>
            <a:r>
              <a:rPr lang="fr-FR" sz="2400" b="1" dirty="0"/>
              <a:t>Château les </a:t>
            </a:r>
            <a:r>
              <a:rPr lang="fr-FR" sz="2400" b="1" dirty="0" err="1"/>
              <a:t>Auzias</a:t>
            </a:r>
            <a:r>
              <a:rPr lang="fr-FR" sz="2400" b="1" dirty="0"/>
              <a:t> : IGP CITE DE CARCASSONNE - ROUGE </a:t>
            </a:r>
          </a:p>
          <a:p>
            <a:endParaRPr lang="fr-FR" sz="2000" b="1" dirty="0"/>
          </a:p>
        </p:txBody>
      </p:sp>
      <p:sp>
        <p:nvSpPr>
          <p:cNvPr id="9" name="ZoneTexte 8"/>
          <p:cNvSpPr txBox="1"/>
          <p:nvPr/>
        </p:nvSpPr>
        <p:spPr>
          <a:xfrm>
            <a:off x="2162493" y="1195575"/>
            <a:ext cx="7124121" cy="6740307"/>
          </a:xfrm>
          <a:prstGeom prst="rect">
            <a:avLst/>
          </a:prstGeom>
          <a:noFill/>
        </p:spPr>
        <p:txBody>
          <a:bodyPr wrap="square" rtlCol="0">
            <a:spAutoFit/>
          </a:bodyPr>
          <a:lstStyle/>
          <a:p>
            <a:pPr marL="285750" indent="-285750">
              <a:buFont typeface="Arial"/>
              <a:buChar char="•"/>
            </a:pPr>
            <a:r>
              <a:rPr lang="fr-FR" sz="2400" dirty="0"/>
              <a:t>35% Merlot, 35% Grenache, 30% Cabernet</a:t>
            </a:r>
          </a:p>
          <a:p>
            <a:pPr marL="285750" indent="-285750">
              <a:buFont typeface="Arial"/>
              <a:buChar char="•"/>
            </a:pPr>
            <a:endParaRPr lang="fr-FR" sz="2400" dirty="0"/>
          </a:p>
          <a:p>
            <a:pPr marL="285750" indent="-285750">
              <a:buFont typeface="Arial"/>
              <a:buChar char="•"/>
            </a:pPr>
            <a:r>
              <a:rPr lang="fr-FR" sz="2400" dirty="0"/>
              <a:t>Vignes de 20 ans, rendement </a:t>
            </a:r>
            <a:r>
              <a:rPr lang="fr-FR" sz="2400" dirty="0" smtClean="0"/>
              <a:t>50 </a:t>
            </a:r>
            <a:r>
              <a:rPr lang="fr-FR" sz="2400" dirty="0" err="1" smtClean="0"/>
              <a:t>hL</a:t>
            </a:r>
            <a:r>
              <a:rPr lang="fr-FR" sz="2400" dirty="0"/>
              <a:t>/Ha</a:t>
            </a:r>
          </a:p>
          <a:p>
            <a:pPr marL="285750" indent="-285750">
              <a:buFont typeface="Arial"/>
              <a:buChar char="•"/>
            </a:pPr>
            <a:endParaRPr lang="fr-FR" sz="2400" dirty="0"/>
          </a:p>
          <a:p>
            <a:pPr marL="285750" indent="-285750">
              <a:buFont typeface="Arial"/>
              <a:buChar char="•"/>
            </a:pPr>
            <a:r>
              <a:rPr lang="fr-FR" sz="2400" dirty="0"/>
              <a:t>Egrappage total, pas de foulage</a:t>
            </a:r>
          </a:p>
          <a:p>
            <a:pPr marL="285750" indent="-285750">
              <a:buFont typeface="Arial"/>
              <a:buChar char="•"/>
            </a:pPr>
            <a:endParaRPr lang="fr-FR" sz="2400" dirty="0"/>
          </a:p>
          <a:p>
            <a:pPr marL="285750" indent="-285750">
              <a:buFont typeface="Arial"/>
              <a:buChar char="•"/>
            </a:pPr>
            <a:r>
              <a:rPr lang="fr-FR" sz="2400" dirty="0"/>
              <a:t>Remontages fréquents, de courte durée</a:t>
            </a:r>
          </a:p>
          <a:p>
            <a:pPr marL="285750" indent="-285750">
              <a:buFont typeface="Arial"/>
              <a:buChar char="•"/>
            </a:pPr>
            <a:endParaRPr lang="fr-FR" sz="2400" dirty="0"/>
          </a:p>
          <a:p>
            <a:pPr marL="285750" indent="-285750">
              <a:buFont typeface="Arial"/>
              <a:buChar char="•"/>
            </a:pPr>
            <a:r>
              <a:rPr lang="fr-FR" sz="2400" dirty="0"/>
              <a:t>Fermentation lente à basse température (22-24</a:t>
            </a:r>
            <a:r>
              <a:rPr lang="fr-FR" sz="2400" dirty="0" smtClean="0"/>
              <a:t>°C)</a:t>
            </a:r>
            <a:endParaRPr lang="fr-FR" sz="2400" dirty="0"/>
          </a:p>
          <a:p>
            <a:pPr marL="285750" indent="-285750">
              <a:buFont typeface="Arial"/>
              <a:buChar char="•"/>
            </a:pPr>
            <a:endParaRPr lang="fr-FR" sz="2400" dirty="0"/>
          </a:p>
          <a:p>
            <a:pPr marL="285750" indent="-285750">
              <a:buFont typeface="Arial"/>
              <a:buChar char="•"/>
            </a:pPr>
            <a:r>
              <a:rPr lang="fr-FR" sz="2400" dirty="0"/>
              <a:t>10 jours de cuvaison max </a:t>
            </a:r>
            <a:r>
              <a:rPr lang="fr-FR" sz="2400" dirty="0">
                <a:sym typeface="Wingdings" panose="05000000000000000000" pitchFamily="2" charset="2"/>
              </a:rPr>
              <a:t> fruité et tanins mûrs</a:t>
            </a:r>
          </a:p>
          <a:p>
            <a:pPr marL="285750" indent="-285750">
              <a:buFont typeface="Arial"/>
              <a:buChar char="•"/>
            </a:pPr>
            <a:endParaRPr lang="fr-FR" sz="2400" dirty="0">
              <a:sym typeface="Wingdings" panose="05000000000000000000" pitchFamily="2" charset="2"/>
            </a:endParaRPr>
          </a:p>
          <a:p>
            <a:pPr marL="285750" indent="-285750">
              <a:buFont typeface="Arial"/>
              <a:buChar char="•"/>
            </a:pPr>
            <a:r>
              <a:rPr lang="fr-FR" sz="2400" dirty="0">
                <a:sym typeface="Wingdings" panose="05000000000000000000" pitchFamily="2" charset="2"/>
              </a:rPr>
              <a:t>Elevage en cuve</a:t>
            </a:r>
            <a:endParaRPr lang="fr-FR" sz="2400" dirty="0"/>
          </a:p>
          <a:p>
            <a:pPr marL="285750" indent="-285750">
              <a:buFont typeface="Arial"/>
              <a:buChar char="•"/>
            </a:pPr>
            <a:endParaRPr lang="fr-FR" sz="2400" dirty="0"/>
          </a:p>
          <a:p>
            <a:pPr marL="285750" indent="-285750">
              <a:buFont typeface="Arial"/>
              <a:buChar char="•"/>
            </a:pPr>
            <a:endParaRPr lang="fr-FR" sz="2400" dirty="0"/>
          </a:p>
          <a:p>
            <a:pPr marL="285750" indent="-285750">
              <a:buFont typeface="Arial"/>
              <a:buChar char="•"/>
            </a:pPr>
            <a:endParaRPr lang="fr-FR" sz="2400" dirty="0"/>
          </a:p>
          <a:p>
            <a:pPr marL="342900" indent="-342900">
              <a:buFont typeface="Arial"/>
              <a:buChar char="•"/>
            </a:pPr>
            <a:endParaRPr lang="fr-FR" sz="2400" dirty="0"/>
          </a:p>
          <a:p>
            <a:pPr marL="342900" indent="-342900">
              <a:buFont typeface="Arial"/>
              <a:buChar char="•"/>
            </a:pPr>
            <a:endParaRPr lang="fr-FR" sz="2400" dirty="0"/>
          </a:p>
        </p:txBody>
      </p:sp>
    </p:spTree>
    <p:extLst>
      <p:ext uri="{BB962C8B-B14F-4D97-AF65-F5344CB8AC3E}">
        <p14:creationId xmlns:p14="http://schemas.microsoft.com/office/powerpoint/2010/main" val="1557153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1409"/>
            <a:ext cx="9144000" cy="6457951"/>
          </a:xfrm>
          <a:prstGeom prst="rect">
            <a:avLst/>
          </a:prstGeom>
        </p:spPr>
      </p:pic>
    </p:spTree>
    <p:extLst>
      <p:ext uri="{BB962C8B-B14F-4D97-AF65-F5344CB8AC3E}">
        <p14:creationId xmlns:p14="http://schemas.microsoft.com/office/powerpoint/2010/main" val="3921517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735609" y="1715024"/>
            <a:ext cx="3486149" cy="3486149"/>
          </a:xfrm>
          <a:prstGeom prst="rect">
            <a:avLst/>
          </a:prstGeom>
        </p:spPr>
      </p:pic>
      <p:cxnSp>
        <p:nvCxnSpPr>
          <p:cNvPr id="3" name="Connecteur droit 2"/>
          <p:cNvCxnSpPr/>
          <p:nvPr/>
        </p:nvCxnSpPr>
        <p:spPr>
          <a:xfrm flipV="1">
            <a:off x="1321790" y="1049595"/>
            <a:ext cx="6466404" cy="25916"/>
          </a:xfrm>
          <a:prstGeom prst="line">
            <a:avLst/>
          </a:prstGeom>
          <a:ln w="38100" cmpd="sng">
            <a:solidFill>
              <a:srgbClr val="D8002D"/>
            </a:solidFill>
          </a:ln>
        </p:spPr>
        <p:style>
          <a:lnRef idx="2">
            <a:schemeClr val="accent1"/>
          </a:lnRef>
          <a:fillRef idx="0">
            <a:schemeClr val="accent1"/>
          </a:fillRef>
          <a:effectRef idx="1">
            <a:schemeClr val="accent1"/>
          </a:effectRef>
          <a:fontRef idx="minor">
            <a:schemeClr val="tx1"/>
          </a:fontRef>
        </p:style>
      </p:cxnSp>
      <p:sp>
        <p:nvSpPr>
          <p:cNvPr id="5" name="ZoneTexte 4"/>
          <p:cNvSpPr txBox="1"/>
          <p:nvPr/>
        </p:nvSpPr>
        <p:spPr>
          <a:xfrm>
            <a:off x="1012499" y="306070"/>
            <a:ext cx="7469609" cy="769441"/>
          </a:xfrm>
          <a:prstGeom prst="rect">
            <a:avLst/>
          </a:prstGeom>
          <a:noFill/>
        </p:spPr>
        <p:txBody>
          <a:bodyPr wrap="none" rtlCol="0">
            <a:spAutoFit/>
          </a:bodyPr>
          <a:lstStyle/>
          <a:p>
            <a:r>
              <a:rPr lang="fr-FR" sz="2400" b="1" dirty="0"/>
              <a:t>Château les </a:t>
            </a:r>
            <a:r>
              <a:rPr lang="fr-FR" sz="2400" b="1" dirty="0" err="1"/>
              <a:t>Auzias</a:t>
            </a:r>
            <a:r>
              <a:rPr lang="fr-FR" sz="2400" b="1" dirty="0"/>
              <a:t> : IGP CITE DE CARCASSONNE - ROUGE </a:t>
            </a:r>
          </a:p>
          <a:p>
            <a:endParaRPr lang="fr-FR" sz="2000" dirty="0"/>
          </a:p>
        </p:txBody>
      </p:sp>
      <p:sp>
        <p:nvSpPr>
          <p:cNvPr id="2" name="ZoneTexte 1"/>
          <p:cNvSpPr txBox="1"/>
          <p:nvPr/>
        </p:nvSpPr>
        <p:spPr>
          <a:xfrm>
            <a:off x="1960455" y="1217533"/>
            <a:ext cx="6747317" cy="4893647"/>
          </a:xfrm>
          <a:prstGeom prst="rect">
            <a:avLst/>
          </a:prstGeom>
          <a:noFill/>
        </p:spPr>
        <p:txBody>
          <a:bodyPr wrap="square" rtlCol="0">
            <a:spAutoFit/>
          </a:bodyPr>
          <a:lstStyle/>
          <a:p>
            <a:pPr marL="285750" indent="-285750">
              <a:lnSpc>
                <a:spcPct val="120000"/>
              </a:lnSpc>
              <a:buFont typeface="Arial"/>
              <a:buChar char="•"/>
            </a:pPr>
            <a:r>
              <a:rPr lang="fr-FR" sz="2000" dirty="0"/>
              <a:t>Robe </a:t>
            </a:r>
            <a:r>
              <a:rPr lang="fr-FR" sz="2000" dirty="0">
                <a:latin typeface="Wingdings"/>
                <a:ea typeface="Wingdings"/>
                <a:cs typeface="Wingdings"/>
                <a:sym typeface="Wingdings"/>
              </a:rPr>
              <a:t></a:t>
            </a:r>
            <a:r>
              <a:rPr lang="fr-FR" sz="2000" dirty="0">
                <a:sym typeface="Wingdings"/>
              </a:rPr>
              <a:t> Pourpre</a:t>
            </a:r>
          </a:p>
          <a:p>
            <a:pPr>
              <a:lnSpc>
                <a:spcPct val="120000"/>
              </a:lnSpc>
            </a:pPr>
            <a:endParaRPr lang="fr-FR" sz="2000" dirty="0">
              <a:sym typeface="Wingdings"/>
            </a:endParaRPr>
          </a:p>
          <a:p>
            <a:pPr marL="285750" indent="-285750">
              <a:lnSpc>
                <a:spcPct val="120000"/>
              </a:lnSpc>
              <a:buFont typeface="Arial"/>
              <a:buChar char="•"/>
            </a:pPr>
            <a:r>
              <a:rPr lang="fr-FR" sz="2000" dirty="0"/>
              <a:t>Nez </a:t>
            </a:r>
            <a:r>
              <a:rPr lang="fr-FR" sz="2000" dirty="0">
                <a:latin typeface="Wingdings"/>
                <a:ea typeface="Wingdings"/>
                <a:cs typeface="Wingdings"/>
                <a:sym typeface="Wingdings"/>
              </a:rPr>
              <a:t></a:t>
            </a:r>
            <a:r>
              <a:rPr lang="fr-FR" sz="2000" dirty="0">
                <a:sym typeface="Wingdings"/>
              </a:rPr>
              <a:t> Fruits rouges mûrs</a:t>
            </a:r>
          </a:p>
          <a:p>
            <a:pPr>
              <a:lnSpc>
                <a:spcPct val="120000"/>
              </a:lnSpc>
            </a:pPr>
            <a:r>
              <a:rPr lang="fr-FR" sz="2000" dirty="0">
                <a:latin typeface="Wingdings"/>
                <a:ea typeface="Wingdings"/>
                <a:cs typeface="Wingdings"/>
                <a:sym typeface="Wingdings"/>
              </a:rPr>
              <a:t>	 </a:t>
            </a:r>
            <a:r>
              <a:rPr lang="fr-FR" sz="2000" dirty="0">
                <a:sym typeface="Wingdings"/>
              </a:rPr>
              <a:t> Groseille</a:t>
            </a:r>
          </a:p>
          <a:p>
            <a:pPr>
              <a:lnSpc>
                <a:spcPct val="120000"/>
              </a:lnSpc>
            </a:pPr>
            <a:r>
              <a:rPr lang="fr-FR" sz="2000" dirty="0">
                <a:sym typeface="Wingdings"/>
              </a:rPr>
              <a:t>            </a:t>
            </a:r>
            <a:r>
              <a:rPr lang="fr-FR" sz="2000" dirty="0">
                <a:sym typeface="Wingdings" panose="05000000000000000000" pitchFamily="2" charset="2"/>
              </a:rPr>
              <a:t></a:t>
            </a:r>
            <a:r>
              <a:rPr lang="fr-FR" sz="2000" dirty="0">
                <a:sym typeface="Wingdings"/>
              </a:rPr>
              <a:t> Note de violette</a:t>
            </a:r>
          </a:p>
          <a:p>
            <a:pPr>
              <a:lnSpc>
                <a:spcPct val="120000"/>
              </a:lnSpc>
            </a:pPr>
            <a:endParaRPr lang="fr-FR" sz="2000" dirty="0">
              <a:sym typeface="Wingdings"/>
            </a:endParaRPr>
          </a:p>
          <a:p>
            <a:pPr marL="285750" indent="-285750">
              <a:lnSpc>
                <a:spcPct val="120000"/>
              </a:lnSpc>
              <a:buFont typeface="Arial"/>
              <a:buChar char="•"/>
            </a:pPr>
            <a:r>
              <a:rPr lang="fr-FR" sz="2000" dirty="0">
                <a:sym typeface="Wingdings"/>
              </a:rPr>
              <a:t>Bouche   </a:t>
            </a:r>
            <a:r>
              <a:rPr lang="fr-FR" sz="2000" dirty="0">
                <a:latin typeface="Wingdings"/>
                <a:ea typeface="Wingdings"/>
                <a:cs typeface="Wingdings"/>
                <a:sym typeface="Wingdings"/>
              </a:rPr>
              <a:t></a:t>
            </a:r>
            <a:r>
              <a:rPr lang="fr-FR" sz="2000" dirty="0">
                <a:sym typeface="Wingdings"/>
              </a:rPr>
              <a:t> Rond</a:t>
            </a:r>
          </a:p>
          <a:p>
            <a:pPr marL="285750" indent="-285750">
              <a:lnSpc>
                <a:spcPct val="120000"/>
              </a:lnSpc>
              <a:buFont typeface="Arial"/>
              <a:buChar char="•"/>
            </a:pPr>
            <a:r>
              <a:rPr lang="fr-FR" sz="2000" dirty="0" smtClean="0">
                <a:solidFill>
                  <a:schemeClr val="bg1"/>
                </a:solidFill>
                <a:ea typeface="Wingdings"/>
                <a:cs typeface="Wingdings"/>
                <a:sym typeface="Wingdings"/>
              </a:rPr>
              <a:t>Bouc  </a:t>
            </a:r>
            <a:r>
              <a:rPr lang="fr-FR" sz="2000" dirty="0" err="1" smtClean="0">
                <a:solidFill>
                  <a:schemeClr val="bg1"/>
                </a:solidFill>
                <a:ea typeface="Wingdings"/>
                <a:cs typeface="Wingdings"/>
                <a:sym typeface="Wingdings"/>
              </a:rPr>
              <a:t>he</a:t>
            </a:r>
            <a:r>
              <a:rPr lang="fr-FR" sz="2000" dirty="0" smtClean="0">
                <a:ea typeface="Wingdings"/>
                <a:cs typeface="Wingdings"/>
                <a:sym typeface="Wingdings"/>
              </a:rPr>
              <a:t> </a:t>
            </a:r>
            <a:r>
              <a:rPr lang="fr-FR" sz="2000" dirty="0">
                <a:latin typeface="Wingdings"/>
                <a:ea typeface="Wingdings"/>
                <a:cs typeface="Wingdings"/>
                <a:sym typeface="Wingdings"/>
              </a:rPr>
              <a:t> </a:t>
            </a:r>
            <a:r>
              <a:rPr lang="fr-FR" sz="2000" dirty="0">
                <a:ea typeface="Wingdings"/>
                <a:cs typeface="Wingdings"/>
                <a:sym typeface="Wingdings"/>
              </a:rPr>
              <a:t>Tanins </a:t>
            </a:r>
            <a:r>
              <a:rPr lang="fr-FR" sz="2000" dirty="0" smtClean="0">
                <a:ea typeface="Wingdings"/>
                <a:cs typeface="Wingdings"/>
                <a:sym typeface="Wingdings"/>
              </a:rPr>
              <a:t>soyeux</a:t>
            </a:r>
            <a:endParaRPr lang="fr-FR" sz="2000" dirty="0">
              <a:sym typeface="Wingdings"/>
            </a:endParaRPr>
          </a:p>
          <a:p>
            <a:pPr>
              <a:lnSpc>
                <a:spcPct val="120000"/>
              </a:lnSpc>
            </a:pPr>
            <a:r>
              <a:rPr lang="fr-FR" sz="2000" dirty="0">
                <a:latin typeface="Wingdings"/>
                <a:ea typeface="Wingdings"/>
                <a:cs typeface="Wingdings"/>
                <a:sym typeface="Wingdings"/>
              </a:rPr>
              <a:t> </a:t>
            </a:r>
            <a:r>
              <a:rPr lang="fr-FR" sz="2000" dirty="0" smtClean="0">
                <a:latin typeface="Wingdings"/>
                <a:ea typeface="Wingdings"/>
                <a:cs typeface="Wingdings"/>
                <a:sym typeface="Wingdings"/>
              </a:rPr>
              <a:t>    </a:t>
            </a:r>
            <a:r>
              <a:rPr lang="fr-FR" sz="2000" dirty="0">
                <a:latin typeface="Wingdings"/>
                <a:ea typeface="Wingdings"/>
                <a:cs typeface="Wingdings"/>
                <a:sym typeface="Wingdings"/>
              </a:rPr>
              <a:t> </a:t>
            </a:r>
            <a:r>
              <a:rPr lang="fr-FR" sz="2000" dirty="0">
                <a:latin typeface="+mj-lt"/>
                <a:ea typeface="Wingdings"/>
                <a:cs typeface="Wingdings"/>
                <a:sym typeface="Wingdings"/>
              </a:rPr>
              <a:t>Finale suave sur le cassis</a:t>
            </a:r>
            <a:endParaRPr lang="fr-FR" sz="2000" dirty="0">
              <a:sym typeface="Wingdings"/>
            </a:endParaRPr>
          </a:p>
          <a:p>
            <a:pPr marL="285750" indent="-285750">
              <a:lnSpc>
                <a:spcPct val="120000"/>
              </a:lnSpc>
              <a:buFont typeface="Wingdings" charset="0"/>
              <a:buChar char=" "/>
            </a:pPr>
            <a:endParaRPr lang="fr-FR" sz="2000" dirty="0">
              <a:sym typeface="Wingdings"/>
            </a:endParaRPr>
          </a:p>
          <a:p>
            <a:pPr marL="285750" indent="-285750">
              <a:lnSpc>
                <a:spcPct val="120000"/>
              </a:lnSpc>
              <a:buFont typeface="Arial"/>
              <a:buChar char="•"/>
            </a:pPr>
            <a:r>
              <a:rPr lang="fr-FR" sz="2000" dirty="0">
                <a:sym typeface="Wingdings"/>
              </a:rPr>
              <a:t> Accords mets &amp; vins : volaille, grillades ou cuisine exotique!</a:t>
            </a:r>
          </a:p>
          <a:p>
            <a:pPr marL="285750" indent="-285750" algn="ctr">
              <a:lnSpc>
                <a:spcPct val="120000"/>
              </a:lnSpc>
              <a:buFont typeface="Wingdings" charset="0"/>
              <a:buChar char=" "/>
            </a:pPr>
            <a:r>
              <a:rPr lang="fr-FR" sz="2000" dirty="0">
                <a:sym typeface="Wingdings"/>
              </a:rPr>
              <a:t>(ou charcuterie et fromage!!!!!)</a:t>
            </a:r>
          </a:p>
          <a:p>
            <a:pPr>
              <a:lnSpc>
                <a:spcPct val="120000"/>
              </a:lnSpc>
            </a:pPr>
            <a:endParaRPr lang="fr-FR" sz="2000" dirty="0">
              <a:sym typeface="Wingdings"/>
            </a:endParaRPr>
          </a:p>
        </p:txBody>
      </p:sp>
      <p:pic>
        <p:nvPicPr>
          <p:cNvPr id="9" name="Image 8"/>
          <p:cNvPicPr>
            <a:picLocks noChangeAspect="1"/>
          </p:cNvPicPr>
          <p:nvPr/>
        </p:nvPicPr>
        <p:blipFill>
          <a:blip r:embed="rId3"/>
          <a:stretch>
            <a:fillRect/>
          </a:stretch>
        </p:blipFill>
        <p:spPr>
          <a:xfrm>
            <a:off x="5334113" y="1418711"/>
            <a:ext cx="3641553" cy="2482170"/>
          </a:xfrm>
          <a:prstGeom prst="rect">
            <a:avLst/>
          </a:prstGeom>
        </p:spPr>
      </p:pic>
      <p:pic>
        <p:nvPicPr>
          <p:cNvPr id="10" name="Image 9"/>
          <p:cNvPicPr>
            <a:picLocks noChangeAspect="1"/>
          </p:cNvPicPr>
          <p:nvPr/>
        </p:nvPicPr>
        <p:blipFill>
          <a:blip r:embed="rId4"/>
          <a:stretch>
            <a:fillRect/>
          </a:stretch>
        </p:blipFill>
        <p:spPr>
          <a:xfrm>
            <a:off x="832135" y="5353574"/>
            <a:ext cx="2256639" cy="1504426"/>
          </a:xfrm>
          <a:prstGeom prst="rect">
            <a:avLst/>
          </a:prstGeom>
        </p:spPr>
      </p:pic>
    </p:spTree>
    <p:extLst>
      <p:ext uri="{BB962C8B-B14F-4D97-AF65-F5344CB8AC3E}">
        <p14:creationId xmlns:p14="http://schemas.microsoft.com/office/powerpoint/2010/main" val="2089392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flipV="1">
            <a:off x="1321790" y="1391722"/>
            <a:ext cx="6466404" cy="25916"/>
          </a:xfrm>
          <a:prstGeom prst="line">
            <a:avLst/>
          </a:prstGeom>
          <a:ln w="38100" cmpd="sng">
            <a:solidFill>
              <a:srgbClr val="D8002D"/>
            </a:solidFill>
          </a:ln>
        </p:spPr>
        <p:style>
          <a:lnRef idx="2">
            <a:schemeClr val="accent1"/>
          </a:lnRef>
          <a:fillRef idx="0">
            <a:schemeClr val="accent1"/>
          </a:fillRef>
          <a:effectRef idx="1">
            <a:schemeClr val="accent1"/>
          </a:effectRef>
          <a:fontRef idx="minor">
            <a:schemeClr val="tx1"/>
          </a:fontRef>
        </p:style>
      </p:cxnSp>
      <p:sp>
        <p:nvSpPr>
          <p:cNvPr id="7" name="Titre 6"/>
          <p:cNvSpPr>
            <a:spLocks noGrp="1"/>
          </p:cNvSpPr>
          <p:nvPr>
            <p:ph type="title"/>
          </p:nvPr>
        </p:nvSpPr>
        <p:spPr/>
        <p:txBody>
          <a:bodyPr/>
          <a:lstStyle/>
          <a:p>
            <a:endParaRPr lang="fr-FR" dirty="0"/>
          </a:p>
        </p:txBody>
      </p:sp>
      <p:sp>
        <p:nvSpPr>
          <p:cNvPr id="9" name="Espace réservé du contenu 8"/>
          <p:cNvSpPr>
            <a:spLocks noGrp="1"/>
          </p:cNvSpPr>
          <p:nvPr>
            <p:ph idx="1"/>
          </p:nvPr>
        </p:nvSpPr>
        <p:spPr/>
        <p:txBody>
          <a:bodyPr/>
          <a:lstStyle/>
          <a:p>
            <a:endParaRPr lang="fr-FR"/>
          </a:p>
        </p:txBody>
      </p:sp>
      <p:pic>
        <p:nvPicPr>
          <p:cNvPr id="10" name="Espace réservé du contenu 3"/>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209724" y="208034"/>
            <a:ext cx="8934275" cy="6353017"/>
          </a:xfrm>
          <a:prstGeom prst="rect">
            <a:avLst/>
          </a:prstGeom>
        </p:spPr>
      </p:pic>
      <p:cxnSp>
        <p:nvCxnSpPr>
          <p:cNvPr id="6" name="Connecteur droit avec flèche 5"/>
          <p:cNvCxnSpPr>
            <a:cxnSpLocks/>
          </p:cNvCxnSpPr>
          <p:nvPr/>
        </p:nvCxnSpPr>
        <p:spPr>
          <a:xfrm flipH="1" flipV="1">
            <a:off x="633894" y="4315720"/>
            <a:ext cx="1211684" cy="19755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546455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1321790" y="1049595"/>
            <a:ext cx="6466404" cy="25916"/>
          </a:xfrm>
          <a:prstGeom prst="line">
            <a:avLst/>
          </a:prstGeom>
          <a:ln w="38100" cmpd="sng">
            <a:solidFill>
              <a:srgbClr val="D8002D"/>
            </a:solidFill>
          </a:ln>
        </p:spPr>
        <p:style>
          <a:lnRef idx="2">
            <a:schemeClr val="accent1"/>
          </a:lnRef>
          <a:fillRef idx="0">
            <a:schemeClr val="accent1"/>
          </a:fillRef>
          <a:effectRef idx="1">
            <a:schemeClr val="accent1"/>
          </a:effectRef>
          <a:fontRef idx="minor">
            <a:schemeClr val="tx1"/>
          </a:fontRef>
        </p:style>
      </p:cxnSp>
      <p:sp>
        <p:nvSpPr>
          <p:cNvPr id="6" name="ZoneTexte 5"/>
          <p:cNvSpPr txBox="1"/>
          <p:nvPr/>
        </p:nvSpPr>
        <p:spPr>
          <a:xfrm>
            <a:off x="2077901" y="414655"/>
            <a:ext cx="4430380" cy="892552"/>
          </a:xfrm>
          <a:prstGeom prst="rect">
            <a:avLst/>
          </a:prstGeom>
          <a:noFill/>
        </p:spPr>
        <p:txBody>
          <a:bodyPr wrap="none" rtlCol="0">
            <a:spAutoFit/>
          </a:bodyPr>
          <a:lstStyle/>
          <a:p>
            <a:r>
              <a:rPr lang="fr-FR" sz="2800" b="1" dirty="0"/>
              <a:t>Château Guilhem: Pot de vin</a:t>
            </a:r>
            <a:endParaRPr lang="fr-FR" sz="2400" b="1" dirty="0"/>
          </a:p>
          <a:p>
            <a:endParaRPr lang="fr-FR" sz="2400" b="1" dirty="0"/>
          </a:p>
        </p:txBody>
      </p:sp>
      <p:sp>
        <p:nvSpPr>
          <p:cNvPr id="9" name="ZoneTexte 8"/>
          <p:cNvSpPr txBox="1"/>
          <p:nvPr/>
        </p:nvSpPr>
        <p:spPr>
          <a:xfrm>
            <a:off x="752681" y="1256381"/>
            <a:ext cx="6924619" cy="5324535"/>
          </a:xfrm>
          <a:prstGeom prst="rect">
            <a:avLst/>
          </a:prstGeom>
          <a:noFill/>
        </p:spPr>
        <p:txBody>
          <a:bodyPr wrap="square" rtlCol="0">
            <a:spAutoFit/>
          </a:bodyPr>
          <a:lstStyle/>
          <a:p>
            <a:pPr marL="285750" indent="-285750">
              <a:buFont typeface="Arial"/>
              <a:buChar char="•"/>
            </a:pPr>
            <a:r>
              <a:rPr lang="fr-FR" sz="2000" dirty="0"/>
              <a:t>Construit au </a:t>
            </a:r>
            <a:r>
              <a:rPr lang="fr-FR" sz="2000" dirty="0" smtClean="0"/>
              <a:t>XIXème </a:t>
            </a:r>
            <a:r>
              <a:rPr lang="fr-FR" sz="2000" dirty="0"/>
              <a:t>siècle (des foudres datent de cette époque) </a:t>
            </a:r>
          </a:p>
          <a:p>
            <a:pPr marL="285750" indent="-285750">
              <a:buFont typeface="Arial"/>
              <a:buChar char="•"/>
            </a:pPr>
            <a:endParaRPr lang="fr-FR" sz="2000" dirty="0"/>
          </a:p>
          <a:p>
            <a:pPr marL="285750" indent="-285750">
              <a:buFont typeface="Arial"/>
              <a:buChar char="•"/>
            </a:pPr>
            <a:r>
              <a:rPr lang="fr-FR" sz="2000" dirty="0"/>
              <a:t>Proche de Carcassonne, AOC </a:t>
            </a:r>
            <a:r>
              <a:rPr lang="fr-FR" sz="2000" dirty="0" err="1"/>
              <a:t>Malepère</a:t>
            </a:r>
            <a:endParaRPr lang="fr-FR" sz="2000" dirty="0"/>
          </a:p>
          <a:p>
            <a:pPr marL="285750" indent="-285750">
              <a:buFont typeface="Arial"/>
              <a:buChar char="•"/>
            </a:pPr>
            <a:endParaRPr lang="fr-FR" sz="2000" dirty="0"/>
          </a:p>
          <a:p>
            <a:pPr marL="285750" indent="-285750">
              <a:buFont typeface="Arial"/>
              <a:buChar char="•"/>
            </a:pPr>
            <a:r>
              <a:rPr lang="fr-FR" sz="2000" dirty="0"/>
              <a:t>Domaine familial depuis 6 générations</a:t>
            </a:r>
          </a:p>
          <a:p>
            <a:pPr marL="285750" indent="-285750">
              <a:buFont typeface="Arial"/>
              <a:buChar char="•"/>
            </a:pPr>
            <a:endParaRPr lang="fr-FR" sz="2000" dirty="0"/>
          </a:p>
          <a:p>
            <a:pPr marL="285750" indent="-285750">
              <a:buFont typeface="Arial"/>
              <a:buChar char="•"/>
            </a:pPr>
            <a:r>
              <a:rPr lang="fr-FR" sz="2000" dirty="0"/>
              <a:t>30 hectares entre 250 et 400m d’altitude</a:t>
            </a:r>
          </a:p>
          <a:p>
            <a:pPr marL="285750" indent="-285750">
              <a:buFont typeface="Arial"/>
              <a:buChar char="•"/>
            </a:pPr>
            <a:endParaRPr lang="fr-FR" sz="2000" dirty="0"/>
          </a:p>
          <a:p>
            <a:pPr marL="285750" indent="-285750">
              <a:buFont typeface="Arial"/>
              <a:buChar char="•"/>
            </a:pPr>
            <a:endParaRPr lang="fr-FR" sz="2000" dirty="0"/>
          </a:p>
          <a:p>
            <a:pPr marL="285750" indent="-285750">
              <a:buFont typeface="Arial"/>
              <a:buChar char="•"/>
            </a:pPr>
            <a:r>
              <a:rPr lang="fr-FR" sz="2000" dirty="0"/>
              <a:t>Influence Atlantique, Méditerranéenne et montagnarde</a:t>
            </a:r>
          </a:p>
          <a:p>
            <a:pPr marL="285750" indent="-285750">
              <a:buFont typeface="Arial"/>
              <a:buChar char="•"/>
            </a:pPr>
            <a:endParaRPr lang="fr-FR" sz="2000" dirty="0"/>
          </a:p>
          <a:p>
            <a:pPr marL="285750" indent="-285750">
              <a:buFont typeface="Arial"/>
              <a:buChar char="•"/>
            </a:pPr>
            <a:r>
              <a:rPr lang="fr-FR" sz="2000" dirty="0"/>
              <a:t>Agriculture biologique depuis 2013</a:t>
            </a:r>
          </a:p>
          <a:p>
            <a:pPr marL="285750" indent="-285750">
              <a:buFont typeface="Arial"/>
              <a:buChar char="•"/>
            </a:pPr>
            <a:endParaRPr lang="fr-FR" sz="2000" dirty="0"/>
          </a:p>
          <a:p>
            <a:pPr marL="285750" indent="-285750">
              <a:buFont typeface="Arial"/>
              <a:buChar char="•"/>
            </a:pPr>
            <a:endParaRPr lang="fr-FR" sz="2000" dirty="0"/>
          </a:p>
          <a:p>
            <a:pPr marL="285750" indent="-285750">
              <a:buFont typeface="Arial"/>
              <a:buChar char="•"/>
            </a:pPr>
            <a:endParaRPr lang="fr-FR" sz="2000" dirty="0"/>
          </a:p>
          <a:p>
            <a:pPr marL="285750" indent="-285750">
              <a:buFont typeface="Arial"/>
              <a:buChar char="•"/>
            </a:pPr>
            <a:endParaRPr lang="fr-FR" sz="2000" dirty="0"/>
          </a:p>
        </p:txBody>
      </p:sp>
      <p:pic>
        <p:nvPicPr>
          <p:cNvPr id="2" name="Image 1"/>
          <p:cNvPicPr>
            <a:picLocks noChangeAspect="1"/>
          </p:cNvPicPr>
          <p:nvPr/>
        </p:nvPicPr>
        <p:blipFill>
          <a:blip r:embed="rId2"/>
          <a:stretch>
            <a:fillRect/>
          </a:stretch>
        </p:blipFill>
        <p:spPr>
          <a:xfrm>
            <a:off x="5679164" y="1605523"/>
            <a:ext cx="2723196" cy="2723196"/>
          </a:xfrm>
          <a:prstGeom prst="rect">
            <a:avLst/>
          </a:prstGeom>
        </p:spPr>
      </p:pic>
    </p:spTree>
    <p:extLst>
      <p:ext uri="{BB962C8B-B14F-4D97-AF65-F5344CB8AC3E}">
        <p14:creationId xmlns:p14="http://schemas.microsoft.com/office/powerpoint/2010/main" val="749799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1321790" y="1049595"/>
            <a:ext cx="6466404" cy="25916"/>
          </a:xfrm>
          <a:prstGeom prst="line">
            <a:avLst/>
          </a:prstGeom>
          <a:ln w="38100" cmpd="sng">
            <a:solidFill>
              <a:srgbClr val="D8002D"/>
            </a:solidFill>
          </a:ln>
        </p:spPr>
        <p:style>
          <a:lnRef idx="2">
            <a:schemeClr val="accent1"/>
          </a:lnRef>
          <a:fillRef idx="0">
            <a:schemeClr val="accent1"/>
          </a:fillRef>
          <a:effectRef idx="1">
            <a:schemeClr val="accent1"/>
          </a:effectRef>
          <a:fontRef idx="minor">
            <a:schemeClr val="tx1"/>
          </a:fontRef>
        </p:style>
      </p:cxnSp>
      <p:sp>
        <p:nvSpPr>
          <p:cNvPr id="6" name="ZoneTexte 5"/>
          <p:cNvSpPr txBox="1"/>
          <p:nvPr/>
        </p:nvSpPr>
        <p:spPr>
          <a:xfrm>
            <a:off x="2089855" y="317217"/>
            <a:ext cx="4472058" cy="892552"/>
          </a:xfrm>
          <a:prstGeom prst="rect">
            <a:avLst/>
          </a:prstGeom>
          <a:noFill/>
        </p:spPr>
        <p:txBody>
          <a:bodyPr wrap="none" rtlCol="0">
            <a:spAutoFit/>
          </a:bodyPr>
          <a:lstStyle/>
          <a:p>
            <a:r>
              <a:rPr lang="fr-FR" sz="2800" b="1" dirty="0"/>
              <a:t>Château Guilhem: Pot de Vin</a:t>
            </a:r>
            <a:endParaRPr lang="fr-FR" sz="2400" b="1" dirty="0"/>
          </a:p>
          <a:p>
            <a:endParaRPr lang="fr-FR" sz="2400" b="1" dirty="0"/>
          </a:p>
        </p:txBody>
      </p:sp>
      <p:sp>
        <p:nvSpPr>
          <p:cNvPr id="9" name="ZoneTexte 8"/>
          <p:cNvSpPr txBox="1"/>
          <p:nvPr/>
        </p:nvSpPr>
        <p:spPr>
          <a:xfrm>
            <a:off x="1092682" y="1302406"/>
            <a:ext cx="6924619" cy="7478970"/>
          </a:xfrm>
          <a:prstGeom prst="rect">
            <a:avLst/>
          </a:prstGeom>
          <a:noFill/>
        </p:spPr>
        <p:txBody>
          <a:bodyPr wrap="square" rtlCol="0">
            <a:spAutoFit/>
          </a:bodyPr>
          <a:lstStyle/>
          <a:p>
            <a:pPr marL="285750" indent="-285750">
              <a:buFont typeface="Arial"/>
              <a:buChar char="•"/>
            </a:pPr>
            <a:r>
              <a:rPr lang="fr-FR" sz="2400" dirty="0"/>
              <a:t>IGP Pays d’Oc</a:t>
            </a:r>
          </a:p>
          <a:p>
            <a:pPr marL="285750" indent="-285750">
              <a:buFont typeface="Arial"/>
              <a:buChar char="•"/>
            </a:pPr>
            <a:endParaRPr lang="fr-FR" sz="2400" dirty="0"/>
          </a:p>
          <a:p>
            <a:pPr marL="285750" indent="-285750">
              <a:buFont typeface="Arial"/>
              <a:buChar char="•"/>
            </a:pPr>
            <a:r>
              <a:rPr lang="fr-FR" sz="2400" dirty="0"/>
              <a:t>100% Merlot</a:t>
            </a:r>
          </a:p>
          <a:p>
            <a:pPr marL="285750" indent="-285750">
              <a:buFont typeface="Arial"/>
              <a:buChar char="•"/>
            </a:pPr>
            <a:endParaRPr lang="fr-FR" sz="2400" dirty="0"/>
          </a:p>
          <a:p>
            <a:pPr marL="285750" indent="-285750">
              <a:buFont typeface="Arial"/>
              <a:buChar char="•"/>
            </a:pPr>
            <a:r>
              <a:rPr lang="fr-FR" sz="2400" dirty="0"/>
              <a:t>Vignes de plus de 20 ans</a:t>
            </a:r>
          </a:p>
          <a:p>
            <a:pPr marL="285750" indent="-285750">
              <a:buFont typeface="Arial"/>
              <a:buChar char="•"/>
            </a:pPr>
            <a:endParaRPr lang="fr-FR" sz="2400" dirty="0"/>
          </a:p>
          <a:p>
            <a:pPr marL="285750" indent="-285750">
              <a:buFont typeface="Arial"/>
              <a:buChar char="•"/>
            </a:pPr>
            <a:r>
              <a:rPr lang="fr-FR" sz="2400" dirty="0"/>
              <a:t>Macération pré-fermentaire à froid</a:t>
            </a:r>
          </a:p>
          <a:p>
            <a:pPr marL="285750" indent="-285750">
              <a:buFont typeface="Arial"/>
              <a:buChar char="•"/>
            </a:pPr>
            <a:endParaRPr lang="fr-FR" sz="2400" dirty="0"/>
          </a:p>
          <a:p>
            <a:pPr marL="285750" indent="-285750">
              <a:buFont typeface="Arial"/>
              <a:buChar char="•"/>
            </a:pPr>
            <a:endParaRPr lang="fr-FR" sz="2400" dirty="0"/>
          </a:p>
          <a:p>
            <a:pPr marL="285750" indent="-285750">
              <a:buFont typeface="Arial"/>
              <a:buChar char="•"/>
            </a:pPr>
            <a:endParaRPr lang="fr-FR" sz="2400" dirty="0"/>
          </a:p>
          <a:p>
            <a:pPr marL="285750" indent="-285750">
              <a:buFont typeface="Arial"/>
              <a:buChar char="•"/>
            </a:pPr>
            <a:r>
              <a:rPr lang="fr-FR" sz="2400" dirty="0"/>
              <a:t>Cuvaison courte pour avoir un vin gourmand, fruité</a:t>
            </a:r>
          </a:p>
          <a:p>
            <a:pPr marL="285750" indent="-285750">
              <a:buFont typeface="Arial"/>
              <a:buChar char="•"/>
            </a:pPr>
            <a:endParaRPr lang="fr-FR" sz="2400" dirty="0"/>
          </a:p>
          <a:p>
            <a:pPr marL="285750" indent="-285750">
              <a:buFont typeface="Arial"/>
              <a:buChar char="•"/>
            </a:pPr>
            <a:endParaRPr lang="fr-FR" sz="2400" dirty="0"/>
          </a:p>
          <a:p>
            <a:pPr marL="285750" indent="-285750">
              <a:buFont typeface="Arial"/>
              <a:buChar char="•"/>
            </a:pPr>
            <a:endParaRPr lang="fr-FR" sz="2400" dirty="0"/>
          </a:p>
          <a:p>
            <a:pPr marL="285750" indent="-285750">
              <a:buFont typeface="Arial"/>
              <a:buChar char="•"/>
            </a:pPr>
            <a:endParaRPr lang="fr-FR" sz="2400" dirty="0"/>
          </a:p>
          <a:p>
            <a:pPr marL="285750" indent="-285750">
              <a:buFont typeface="Arial"/>
              <a:buChar char="•"/>
            </a:pPr>
            <a:endParaRPr lang="fr-FR" sz="2400" dirty="0"/>
          </a:p>
          <a:p>
            <a:pPr marL="285750" indent="-285750">
              <a:buFont typeface="Arial"/>
              <a:buChar char="•"/>
            </a:pPr>
            <a:endParaRPr lang="fr-FR" sz="2400" dirty="0"/>
          </a:p>
          <a:p>
            <a:pPr marL="285750" indent="-285750">
              <a:buFont typeface="Arial"/>
              <a:buChar char="•"/>
            </a:pPr>
            <a:endParaRPr lang="fr-FR" sz="2400" dirty="0"/>
          </a:p>
          <a:p>
            <a:pPr marL="285750" indent="-285750">
              <a:buFont typeface="Arial"/>
              <a:buChar char="•"/>
            </a:pPr>
            <a:endParaRPr lang="fr-FR" sz="2400" dirty="0"/>
          </a:p>
          <a:p>
            <a:pPr lvl="1"/>
            <a:endParaRPr lang="fr-FR" sz="2400" dirty="0"/>
          </a:p>
        </p:txBody>
      </p:sp>
      <p:pic>
        <p:nvPicPr>
          <p:cNvPr id="3" name="Image 2"/>
          <p:cNvPicPr>
            <a:picLocks noChangeAspect="1"/>
          </p:cNvPicPr>
          <p:nvPr/>
        </p:nvPicPr>
        <p:blipFill>
          <a:blip r:embed="rId2"/>
          <a:stretch>
            <a:fillRect/>
          </a:stretch>
        </p:blipFill>
        <p:spPr>
          <a:xfrm>
            <a:off x="5832103" y="1369160"/>
            <a:ext cx="3311897" cy="3311897"/>
          </a:xfrm>
          <a:prstGeom prst="rect">
            <a:avLst/>
          </a:prstGeom>
        </p:spPr>
      </p:pic>
      <p:pic>
        <p:nvPicPr>
          <p:cNvPr id="7" name="Image 6"/>
          <p:cNvPicPr>
            <a:picLocks noChangeAspect="1"/>
          </p:cNvPicPr>
          <p:nvPr/>
        </p:nvPicPr>
        <p:blipFill>
          <a:blip r:embed="rId3"/>
          <a:stretch>
            <a:fillRect/>
          </a:stretch>
        </p:blipFill>
        <p:spPr>
          <a:xfrm>
            <a:off x="-34017" y="1644940"/>
            <a:ext cx="1212173" cy="3438789"/>
          </a:xfrm>
          <a:prstGeom prst="rect">
            <a:avLst/>
          </a:prstGeom>
        </p:spPr>
      </p:pic>
    </p:spTree>
    <p:extLst>
      <p:ext uri="{BB962C8B-B14F-4D97-AF65-F5344CB8AC3E}">
        <p14:creationId xmlns:p14="http://schemas.microsoft.com/office/powerpoint/2010/main" val="2411689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8678" y="-77020"/>
            <a:ext cx="8229600" cy="1143000"/>
          </a:xfrm>
        </p:spPr>
        <p:txBody>
          <a:bodyPr/>
          <a:lstStyle/>
          <a:p>
            <a:r>
              <a:rPr lang="fr-FR" dirty="0"/>
              <a:t>La vinification en blanc</a:t>
            </a:r>
          </a:p>
        </p:txBody>
      </p:sp>
      <p:sp>
        <p:nvSpPr>
          <p:cNvPr id="3" name="Espace réservé du contenu 2"/>
          <p:cNvSpPr>
            <a:spLocks noGrp="1"/>
          </p:cNvSpPr>
          <p:nvPr>
            <p:ph idx="1"/>
          </p:nvPr>
        </p:nvSpPr>
        <p:spPr>
          <a:xfrm>
            <a:off x="457200" y="1600200"/>
            <a:ext cx="5649985" cy="4525963"/>
          </a:xfrm>
        </p:spPr>
        <p:txBody>
          <a:bodyPr>
            <a:normAutofit/>
          </a:bodyPr>
          <a:lstStyle/>
          <a:p>
            <a:r>
              <a:rPr lang="fr-FR" sz="2400" dirty="0"/>
              <a:t>Les blancs:</a:t>
            </a:r>
          </a:p>
          <a:p>
            <a:pPr lvl="1"/>
            <a:r>
              <a:rPr lang="fr-FR" sz="2400" dirty="0"/>
              <a:t>Rendement moyen 60 hl/ha</a:t>
            </a:r>
          </a:p>
          <a:p>
            <a:pPr lvl="1"/>
            <a:r>
              <a:rPr lang="fr-FR" sz="2400" dirty="0"/>
              <a:t>Macération pelliculaire de 10 à 12h</a:t>
            </a:r>
          </a:p>
          <a:p>
            <a:pPr marL="0" indent="0">
              <a:buNone/>
            </a:pPr>
            <a:endParaRPr lang="fr-FR" sz="2400" dirty="0"/>
          </a:p>
          <a:p>
            <a:r>
              <a:rPr lang="fr-FR" sz="2400" dirty="0"/>
              <a:t>Problématique de la gestion des températures : </a:t>
            </a:r>
          </a:p>
          <a:p>
            <a:pPr lvl="1"/>
            <a:r>
              <a:rPr lang="fr-FR" sz="2400" dirty="0"/>
              <a:t>Groupes de froid conséquents</a:t>
            </a:r>
          </a:p>
          <a:p>
            <a:pPr lvl="1"/>
            <a:r>
              <a:rPr lang="fr-FR" sz="2400" dirty="0"/>
              <a:t>Cuves semi enterrées</a:t>
            </a:r>
          </a:p>
          <a:p>
            <a:endParaRPr lang="fr-FR" dirty="0"/>
          </a:p>
        </p:txBody>
      </p:sp>
      <p:sp>
        <p:nvSpPr>
          <p:cNvPr id="5" name="ZoneTexte 4"/>
          <p:cNvSpPr txBox="1"/>
          <p:nvPr/>
        </p:nvSpPr>
        <p:spPr>
          <a:xfrm>
            <a:off x="0" y="5822767"/>
            <a:ext cx="8756374" cy="253916"/>
          </a:xfrm>
          <a:prstGeom prst="rect">
            <a:avLst/>
          </a:prstGeom>
          <a:noFill/>
        </p:spPr>
        <p:txBody>
          <a:bodyPr wrap="square" rtlCol="0">
            <a:spAutoFit/>
          </a:bodyPr>
          <a:lstStyle/>
          <a:p>
            <a:r>
              <a:rPr lang="fr-FR" sz="1050" dirty="0">
                <a:solidFill>
                  <a:schemeClr val="bg2"/>
                </a:solidFill>
              </a:rPr>
              <a:t>Source : http://www.languedoc-wines.com/fr/languedoc-decouverte/geographie-du-vignoble/comment-fait-on-le-vin</a:t>
            </a:r>
          </a:p>
        </p:txBody>
      </p:sp>
      <p:pic>
        <p:nvPicPr>
          <p:cNvPr id="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4582" y="2241551"/>
            <a:ext cx="3241523" cy="3029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Espace réservé du numéro de diapositive 33"/>
          <p:cNvSpPr>
            <a:spLocks noGrp="1"/>
          </p:cNvSpPr>
          <p:nvPr>
            <p:ph type="sldNum" sz="quarter" idx="12"/>
          </p:nvPr>
        </p:nvSpPr>
        <p:spPr/>
        <p:txBody>
          <a:bodyPr/>
          <a:lstStyle/>
          <a:p>
            <a:fld id="{75C2953D-AC3B-4306-9027-5AA45391088B}" type="slidenum">
              <a:rPr lang="fr-FR" smtClean="0"/>
              <a:t>2</a:t>
            </a:fld>
            <a:endParaRPr lang="fr-FR"/>
          </a:p>
        </p:txBody>
      </p:sp>
      <p:cxnSp>
        <p:nvCxnSpPr>
          <p:cNvPr id="33" name="Connecteur droit 32"/>
          <p:cNvCxnSpPr/>
          <p:nvPr/>
        </p:nvCxnSpPr>
        <p:spPr>
          <a:xfrm flipV="1">
            <a:off x="1321790" y="1068523"/>
            <a:ext cx="6466404" cy="25916"/>
          </a:xfrm>
          <a:prstGeom prst="line">
            <a:avLst/>
          </a:prstGeom>
          <a:ln w="38100" cmpd="sng">
            <a:solidFill>
              <a:srgbClr val="D8002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79551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1409"/>
            <a:ext cx="9144000" cy="6457951"/>
          </a:xfrm>
          <a:prstGeom prst="rect">
            <a:avLst/>
          </a:prstGeom>
        </p:spPr>
      </p:pic>
    </p:spTree>
    <p:extLst>
      <p:ext uri="{BB962C8B-B14F-4D97-AF65-F5344CB8AC3E}">
        <p14:creationId xmlns:p14="http://schemas.microsoft.com/office/powerpoint/2010/main" val="1664177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flipV="1">
            <a:off x="1321790" y="1049595"/>
            <a:ext cx="6466404" cy="25916"/>
          </a:xfrm>
          <a:prstGeom prst="line">
            <a:avLst/>
          </a:prstGeom>
          <a:ln w="38100" cmpd="sng">
            <a:solidFill>
              <a:srgbClr val="D8002D"/>
            </a:solidFill>
          </a:ln>
        </p:spPr>
        <p:style>
          <a:lnRef idx="2">
            <a:schemeClr val="accent1"/>
          </a:lnRef>
          <a:fillRef idx="0">
            <a:schemeClr val="accent1"/>
          </a:fillRef>
          <a:effectRef idx="1">
            <a:schemeClr val="accent1"/>
          </a:effectRef>
          <a:fontRef idx="minor">
            <a:schemeClr val="tx1"/>
          </a:fontRef>
        </p:style>
      </p:cxnSp>
      <p:sp>
        <p:nvSpPr>
          <p:cNvPr id="2" name="ZoneTexte 1"/>
          <p:cNvSpPr txBox="1"/>
          <p:nvPr/>
        </p:nvSpPr>
        <p:spPr>
          <a:xfrm>
            <a:off x="1171214" y="1471961"/>
            <a:ext cx="5941974" cy="4893647"/>
          </a:xfrm>
          <a:prstGeom prst="rect">
            <a:avLst/>
          </a:prstGeom>
          <a:noFill/>
        </p:spPr>
        <p:txBody>
          <a:bodyPr wrap="square" rtlCol="0">
            <a:spAutoFit/>
          </a:bodyPr>
          <a:lstStyle/>
          <a:p>
            <a:pPr marL="285750" indent="-285750">
              <a:lnSpc>
                <a:spcPct val="120000"/>
              </a:lnSpc>
              <a:buFont typeface="Arial"/>
              <a:buChar char="•"/>
            </a:pPr>
            <a:r>
              <a:rPr lang="fr-FR" sz="2000" dirty="0"/>
              <a:t>Robe </a:t>
            </a:r>
            <a:r>
              <a:rPr lang="fr-FR" sz="2000" dirty="0">
                <a:latin typeface="Wingdings"/>
                <a:ea typeface="Wingdings"/>
                <a:cs typeface="Wingdings"/>
                <a:sym typeface="Wingdings"/>
              </a:rPr>
              <a:t></a:t>
            </a:r>
            <a:r>
              <a:rPr lang="fr-FR" sz="2000" dirty="0">
                <a:sym typeface="Wingdings"/>
              </a:rPr>
              <a:t> Grenat</a:t>
            </a:r>
          </a:p>
          <a:p>
            <a:pPr marL="285750" indent="-285750">
              <a:lnSpc>
                <a:spcPct val="120000"/>
              </a:lnSpc>
              <a:buFont typeface="Arial"/>
              <a:buChar char="•"/>
            </a:pPr>
            <a:endParaRPr lang="fr-FR" sz="2000" dirty="0">
              <a:sym typeface="Wingdings"/>
            </a:endParaRPr>
          </a:p>
          <a:p>
            <a:pPr marL="285750" indent="-285750">
              <a:lnSpc>
                <a:spcPct val="120000"/>
              </a:lnSpc>
              <a:buFont typeface="Arial"/>
              <a:buChar char="•"/>
            </a:pPr>
            <a:r>
              <a:rPr lang="fr-FR" sz="2000" dirty="0"/>
              <a:t>Nez </a:t>
            </a:r>
            <a:r>
              <a:rPr lang="fr-FR" sz="2000" dirty="0">
                <a:latin typeface="Wingdings"/>
                <a:ea typeface="Wingdings"/>
                <a:cs typeface="Wingdings"/>
                <a:sym typeface="Wingdings"/>
              </a:rPr>
              <a:t></a:t>
            </a:r>
            <a:r>
              <a:rPr lang="fr-FR" sz="2000" dirty="0">
                <a:sym typeface="Wingdings"/>
              </a:rPr>
              <a:t> Corbeille de fruits rouges</a:t>
            </a:r>
          </a:p>
          <a:p>
            <a:pPr>
              <a:lnSpc>
                <a:spcPct val="120000"/>
              </a:lnSpc>
            </a:pPr>
            <a:r>
              <a:rPr lang="fr-FR" sz="2000" dirty="0">
                <a:sym typeface="Wingdings"/>
              </a:rPr>
              <a:t>             </a:t>
            </a:r>
            <a:r>
              <a:rPr lang="fr-FR" sz="2000" dirty="0">
                <a:latin typeface="Wingdings"/>
                <a:ea typeface="Wingdings"/>
                <a:cs typeface="Wingdings"/>
                <a:sym typeface="Wingdings"/>
              </a:rPr>
              <a:t></a:t>
            </a:r>
            <a:r>
              <a:rPr lang="fr-FR" sz="2000" dirty="0">
                <a:latin typeface="+mj-lt"/>
                <a:ea typeface="Wingdings"/>
                <a:cs typeface="Wingdings"/>
                <a:sym typeface="Wingdings"/>
              </a:rPr>
              <a:t>Réglisse</a:t>
            </a:r>
            <a:endParaRPr lang="fr-FR" sz="2000" dirty="0">
              <a:sym typeface="Wingdings"/>
            </a:endParaRPr>
          </a:p>
          <a:p>
            <a:pPr>
              <a:lnSpc>
                <a:spcPct val="120000"/>
              </a:lnSpc>
            </a:pPr>
            <a:r>
              <a:rPr lang="fr-FR" sz="2000" dirty="0">
                <a:latin typeface="Wingdings"/>
                <a:ea typeface="Wingdings"/>
                <a:cs typeface="Wingdings"/>
                <a:sym typeface="Wingdings"/>
              </a:rPr>
              <a:t>	</a:t>
            </a:r>
            <a:endParaRPr lang="fr-FR" sz="2000" dirty="0">
              <a:sym typeface="Wingdings"/>
            </a:endParaRPr>
          </a:p>
          <a:p>
            <a:pPr marL="285750" indent="-285750">
              <a:lnSpc>
                <a:spcPct val="120000"/>
              </a:lnSpc>
              <a:buFont typeface="Arial"/>
              <a:buChar char="•"/>
            </a:pPr>
            <a:r>
              <a:rPr lang="fr-FR" sz="2000" dirty="0">
                <a:sym typeface="Wingdings"/>
              </a:rPr>
              <a:t>Bouche   </a:t>
            </a:r>
            <a:r>
              <a:rPr lang="fr-FR" sz="2000" dirty="0">
                <a:latin typeface="Wingdings"/>
                <a:ea typeface="Wingdings"/>
                <a:cs typeface="Wingdings"/>
                <a:sym typeface="Wingdings"/>
              </a:rPr>
              <a:t></a:t>
            </a:r>
            <a:r>
              <a:rPr lang="fr-FR" sz="2000" dirty="0">
                <a:sym typeface="Wingdings"/>
              </a:rPr>
              <a:t> Fruité </a:t>
            </a:r>
          </a:p>
          <a:p>
            <a:pPr marL="285750" indent="-285750">
              <a:lnSpc>
                <a:spcPct val="120000"/>
              </a:lnSpc>
              <a:buFont typeface="Arial"/>
              <a:buChar char="•"/>
            </a:pPr>
            <a:r>
              <a:rPr lang="fr-FR" sz="2000" dirty="0">
                <a:solidFill>
                  <a:schemeClr val="bg1"/>
                </a:solidFill>
                <a:ea typeface="Wingdings"/>
                <a:cs typeface="Wingdings"/>
                <a:sym typeface="Wingdings"/>
              </a:rPr>
              <a:t>Bouche</a:t>
            </a:r>
            <a:r>
              <a:rPr lang="fr-FR" sz="2000" dirty="0">
                <a:ea typeface="Wingdings"/>
                <a:cs typeface="Wingdings"/>
                <a:sym typeface="Wingdings"/>
              </a:rPr>
              <a:t>   </a:t>
            </a:r>
            <a:r>
              <a:rPr lang="fr-FR" sz="2000" dirty="0">
                <a:latin typeface="Wingdings"/>
                <a:ea typeface="Wingdings"/>
                <a:cs typeface="Wingdings"/>
                <a:sym typeface="Wingdings"/>
              </a:rPr>
              <a:t></a:t>
            </a:r>
            <a:r>
              <a:rPr lang="fr-FR" sz="2000" dirty="0">
                <a:latin typeface="+mj-lt"/>
                <a:ea typeface="Wingdings"/>
                <a:cs typeface="Wingdings"/>
                <a:sym typeface="Wingdings"/>
              </a:rPr>
              <a:t> Structure </a:t>
            </a:r>
            <a:r>
              <a:rPr lang="fr-FR" sz="2000" dirty="0" smtClean="0">
                <a:latin typeface="+mj-lt"/>
                <a:ea typeface="Wingdings"/>
                <a:cs typeface="Wingdings"/>
                <a:sym typeface="Wingdings"/>
              </a:rPr>
              <a:t>légère</a:t>
            </a:r>
            <a:endParaRPr lang="fr-FR" sz="2000" dirty="0">
              <a:latin typeface="+mj-lt"/>
              <a:ea typeface="Wingdings"/>
              <a:cs typeface="Wingdings"/>
              <a:sym typeface="Wingdings"/>
            </a:endParaRPr>
          </a:p>
          <a:p>
            <a:pPr>
              <a:lnSpc>
                <a:spcPct val="120000"/>
              </a:lnSpc>
            </a:pPr>
            <a:r>
              <a:rPr lang="fr-FR" sz="2000" dirty="0">
                <a:latin typeface="+mj-lt"/>
                <a:ea typeface="Wingdings"/>
                <a:cs typeface="Wingdings"/>
                <a:sym typeface="Wingdings"/>
              </a:rPr>
              <a:t>                     </a:t>
            </a:r>
            <a:r>
              <a:rPr lang="fr-FR" sz="2000" dirty="0">
                <a:latin typeface="+mj-lt"/>
                <a:ea typeface="Wingdings"/>
                <a:cs typeface="Wingdings"/>
                <a:sym typeface="Wingdings" panose="05000000000000000000" pitchFamily="2" charset="2"/>
              </a:rPr>
              <a:t></a:t>
            </a:r>
            <a:r>
              <a:rPr lang="fr-FR" sz="2000" dirty="0">
                <a:latin typeface="+mj-lt"/>
                <a:ea typeface="Wingdings"/>
                <a:cs typeface="Wingdings"/>
                <a:sym typeface="Wingdings"/>
              </a:rPr>
              <a:t> Rond</a:t>
            </a:r>
          </a:p>
          <a:p>
            <a:pPr>
              <a:lnSpc>
                <a:spcPct val="120000"/>
              </a:lnSpc>
            </a:pPr>
            <a:endParaRPr lang="fr-FR" sz="2000" dirty="0">
              <a:sym typeface="Wingdings"/>
            </a:endParaRPr>
          </a:p>
          <a:p>
            <a:pPr marL="285750" indent="-285750">
              <a:lnSpc>
                <a:spcPct val="120000"/>
              </a:lnSpc>
              <a:buFont typeface="Arial"/>
              <a:buChar char="•"/>
            </a:pPr>
            <a:r>
              <a:rPr lang="fr-FR" sz="2000" dirty="0">
                <a:sym typeface="Wingdings"/>
              </a:rPr>
              <a:t> Accords mets &amp; vins : Barbecue, andouillette</a:t>
            </a:r>
          </a:p>
          <a:p>
            <a:pPr>
              <a:lnSpc>
                <a:spcPct val="120000"/>
              </a:lnSpc>
            </a:pPr>
            <a:endParaRPr lang="fr-FR" sz="2000" dirty="0">
              <a:sym typeface="Wingdings"/>
            </a:endParaRPr>
          </a:p>
          <a:p>
            <a:pPr marL="285750" indent="-285750">
              <a:lnSpc>
                <a:spcPct val="120000"/>
              </a:lnSpc>
              <a:buFont typeface="Wingdings" charset="0"/>
              <a:buChar char=" "/>
            </a:pPr>
            <a:endParaRPr lang="fr-FR" sz="2000" dirty="0">
              <a:sym typeface="Wingdings"/>
            </a:endParaRPr>
          </a:p>
          <a:p>
            <a:pPr>
              <a:lnSpc>
                <a:spcPct val="120000"/>
              </a:lnSpc>
            </a:pPr>
            <a:endParaRPr lang="fr-FR" sz="2000" dirty="0">
              <a:sym typeface="Wingdings"/>
            </a:endParaRPr>
          </a:p>
        </p:txBody>
      </p:sp>
      <p:sp>
        <p:nvSpPr>
          <p:cNvPr id="11" name="ZoneTexte 10"/>
          <p:cNvSpPr txBox="1"/>
          <p:nvPr/>
        </p:nvSpPr>
        <p:spPr>
          <a:xfrm>
            <a:off x="2345609" y="269500"/>
            <a:ext cx="3856761" cy="830997"/>
          </a:xfrm>
          <a:prstGeom prst="rect">
            <a:avLst/>
          </a:prstGeom>
          <a:noFill/>
        </p:spPr>
        <p:txBody>
          <a:bodyPr wrap="none" rtlCol="0">
            <a:spAutoFit/>
          </a:bodyPr>
          <a:lstStyle/>
          <a:p>
            <a:r>
              <a:rPr lang="fr-FR" sz="2400" b="1" dirty="0"/>
              <a:t>Château Guilhem: Pot de Vin</a:t>
            </a:r>
            <a:endParaRPr lang="fr-FR" sz="2000" b="1" dirty="0"/>
          </a:p>
          <a:p>
            <a:endParaRPr lang="fr-FR" sz="2400" b="1" dirty="0"/>
          </a:p>
        </p:txBody>
      </p:sp>
      <p:pic>
        <p:nvPicPr>
          <p:cNvPr id="4" name="Image 3"/>
          <p:cNvPicPr>
            <a:picLocks noChangeAspect="1"/>
          </p:cNvPicPr>
          <p:nvPr/>
        </p:nvPicPr>
        <p:blipFill>
          <a:blip r:embed="rId2"/>
          <a:stretch>
            <a:fillRect/>
          </a:stretch>
        </p:blipFill>
        <p:spPr>
          <a:xfrm>
            <a:off x="2763970" y="5252039"/>
            <a:ext cx="3020038" cy="1510019"/>
          </a:xfrm>
          <a:prstGeom prst="rect">
            <a:avLst/>
          </a:prstGeom>
        </p:spPr>
      </p:pic>
      <p:pic>
        <p:nvPicPr>
          <p:cNvPr id="5" name="Image 4"/>
          <p:cNvPicPr>
            <a:picLocks noChangeAspect="1"/>
          </p:cNvPicPr>
          <p:nvPr/>
        </p:nvPicPr>
        <p:blipFill>
          <a:blip r:embed="rId3"/>
          <a:stretch>
            <a:fillRect/>
          </a:stretch>
        </p:blipFill>
        <p:spPr>
          <a:xfrm>
            <a:off x="5493391" y="1880592"/>
            <a:ext cx="3650609" cy="2737957"/>
          </a:xfrm>
          <a:prstGeom prst="rect">
            <a:avLst/>
          </a:prstGeom>
        </p:spPr>
      </p:pic>
      <p:pic>
        <p:nvPicPr>
          <p:cNvPr id="10" name="Image 9"/>
          <p:cNvPicPr>
            <a:picLocks noChangeAspect="1"/>
          </p:cNvPicPr>
          <p:nvPr/>
        </p:nvPicPr>
        <p:blipFill>
          <a:blip r:embed="rId4"/>
          <a:stretch>
            <a:fillRect/>
          </a:stretch>
        </p:blipFill>
        <p:spPr>
          <a:xfrm>
            <a:off x="0" y="1644940"/>
            <a:ext cx="1212173" cy="3438789"/>
          </a:xfrm>
          <a:prstGeom prst="rect">
            <a:avLst/>
          </a:prstGeom>
        </p:spPr>
      </p:pic>
    </p:spTree>
    <p:extLst>
      <p:ext uri="{BB962C8B-B14F-4D97-AF65-F5344CB8AC3E}">
        <p14:creationId xmlns:p14="http://schemas.microsoft.com/office/powerpoint/2010/main" val="1558785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flipV="1">
            <a:off x="1321790" y="1391722"/>
            <a:ext cx="6466404" cy="25916"/>
          </a:xfrm>
          <a:prstGeom prst="line">
            <a:avLst/>
          </a:prstGeom>
          <a:ln w="38100" cmpd="sng">
            <a:solidFill>
              <a:srgbClr val="D8002D"/>
            </a:solidFill>
          </a:ln>
        </p:spPr>
        <p:style>
          <a:lnRef idx="2">
            <a:schemeClr val="accent1"/>
          </a:lnRef>
          <a:fillRef idx="0">
            <a:schemeClr val="accent1"/>
          </a:fillRef>
          <a:effectRef idx="1">
            <a:schemeClr val="accent1"/>
          </a:effectRef>
          <a:fontRef idx="minor">
            <a:schemeClr val="tx1"/>
          </a:fontRef>
        </p:style>
      </p:cxnSp>
      <p:sp>
        <p:nvSpPr>
          <p:cNvPr id="7" name="Titre 6"/>
          <p:cNvSpPr>
            <a:spLocks noGrp="1"/>
          </p:cNvSpPr>
          <p:nvPr>
            <p:ph type="title"/>
          </p:nvPr>
        </p:nvSpPr>
        <p:spPr/>
        <p:txBody>
          <a:bodyPr/>
          <a:lstStyle/>
          <a:p>
            <a:endParaRPr lang="fr-FR" dirty="0"/>
          </a:p>
        </p:txBody>
      </p:sp>
      <p:sp>
        <p:nvSpPr>
          <p:cNvPr id="9" name="Espace réservé du contenu 8"/>
          <p:cNvSpPr>
            <a:spLocks noGrp="1"/>
          </p:cNvSpPr>
          <p:nvPr>
            <p:ph idx="1"/>
          </p:nvPr>
        </p:nvSpPr>
        <p:spPr/>
        <p:txBody>
          <a:bodyPr/>
          <a:lstStyle/>
          <a:p>
            <a:endParaRPr lang="fr-FR"/>
          </a:p>
        </p:txBody>
      </p:sp>
      <p:pic>
        <p:nvPicPr>
          <p:cNvPr id="10" name="Espace réservé du contenu 3"/>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209724" y="208034"/>
            <a:ext cx="8934275" cy="6353017"/>
          </a:xfrm>
          <a:prstGeom prst="rect">
            <a:avLst/>
          </a:prstGeom>
        </p:spPr>
      </p:pic>
      <p:cxnSp>
        <p:nvCxnSpPr>
          <p:cNvPr id="6" name="Connecteur droit avec flèche 5"/>
          <p:cNvCxnSpPr>
            <a:cxnSpLocks/>
          </p:cNvCxnSpPr>
          <p:nvPr/>
        </p:nvCxnSpPr>
        <p:spPr>
          <a:xfrm>
            <a:off x="5796793" y="831008"/>
            <a:ext cx="947957" cy="34193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756539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
          <p:cNvCxnSpPr/>
          <p:nvPr/>
        </p:nvCxnSpPr>
        <p:spPr>
          <a:xfrm flipV="1">
            <a:off x="1321790" y="1049595"/>
            <a:ext cx="6466404" cy="25916"/>
          </a:xfrm>
          <a:prstGeom prst="line">
            <a:avLst/>
          </a:prstGeom>
          <a:ln w="38100" cmpd="sng">
            <a:solidFill>
              <a:srgbClr val="D8002D"/>
            </a:solidFill>
          </a:ln>
        </p:spPr>
        <p:style>
          <a:lnRef idx="2">
            <a:schemeClr val="accent1"/>
          </a:lnRef>
          <a:fillRef idx="0">
            <a:schemeClr val="accent1"/>
          </a:fillRef>
          <a:effectRef idx="1">
            <a:schemeClr val="accent1"/>
          </a:effectRef>
          <a:fontRef idx="minor">
            <a:schemeClr val="tx1"/>
          </a:fontRef>
        </p:style>
      </p:cxnSp>
      <p:sp>
        <p:nvSpPr>
          <p:cNvPr id="3" name="ZoneTexte 2"/>
          <p:cNvSpPr txBox="1"/>
          <p:nvPr/>
        </p:nvSpPr>
        <p:spPr>
          <a:xfrm>
            <a:off x="1122640" y="240867"/>
            <a:ext cx="5649945" cy="830997"/>
          </a:xfrm>
          <a:prstGeom prst="rect">
            <a:avLst/>
          </a:prstGeom>
          <a:noFill/>
        </p:spPr>
        <p:txBody>
          <a:bodyPr wrap="none" rtlCol="0">
            <a:spAutoFit/>
          </a:bodyPr>
          <a:lstStyle/>
          <a:p>
            <a:pPr algn="ctr"/>
            <a:r>
              <a:rPr lang="fr-FR" sz="2400" b="1" dirty="0"/>
              <a:t>Pic Saint Loup Vignoble des Trois Châteaux</a:t>
            </a:r>
            <a:endParaRPr lang="fr-FR" sz="2000" b="1" dirty="0"/>
          </a:p>
          <a:p>
            <a:endParaRPr lang="fr-FR" sz="2400" b="1" dirty="0"/>
          </a:p>
        </p:txBody>
      </p:sp>
      <p:sp>
        <p:nvSpPr>
          <p:cNvPr id="6" name="ZoneTexte 5"/>
          <p:cNvSpPr txBox="1"/>
          <p:nvPr/>
        </p:nvSpPr>
        <p:spPr>
          <a:xfrm>
            <a:off x="584801" y="1340270"/>
            <a:ext cx="7321107" cy="3416320"/>
          </a:xfrm>
          <a:prstGeom prst="rect">
            <a:avLst/>
          </a:prstGeom>
          <a:noFill/>
        </p:spPr>
        <p:txBody>
          <a:bodyPr wrap="none" rtlCol="0">
            <a:spAutoFit/>
          </a:bodyPr>
          <a:lstStyle/>
          <a:p>
            <a:pPr marL="285750" indent="-285750">
              <a:lnSpc>
                <a:spcPct val="120000"/>
              </a:lnSpc>
              <a:buFont typeface="Arial"/>
              <a:buChar char="•"/>
            </a:pPr>
            <a:r>
              <a:rPr lang="fr-FR" sz="2000" dirty="0">
                <a:sym typeface="Wingdings"/>
              </a:rPr>
              <a:t>Dépend de la cave « Les coteaux du Pic »</a:t>
            </a:r>
          </a:p>
          <a:p>
            <a:pPr marL="285750" indent="-285750">
              <a:lnSpc>
                <a:spcPct val="120000"/>
              </a:lnSpc>
              <a:buFont typeface="Arial"/>
              <a:buChar char="•"/>
            </a:pPr>
            <a:r>
              <a:rPr lang="fr-FR" sz="2000" dirty="0">
                <a:sym typeface="Wingdings"/>
              </a:rPr>
              <a:t>Vieille cave (1950) qui a su se moderniser au fil des ans</a:t>
            </a:r>
          </a:p>
          <a:p>
            <a:pPr marL="285750" indent="-285750">
              <a:lnSpc>
                <a:spcPct val="120000"/>
              </a:lnSpc>
              <a:buFont typeface="Arial"/>
              <a:buChar char="•"/>
            </a:pPr>
            <a:r>
              <a:rPr lang="fr-FR" sz="2000" dirty="0">
                <a:sym typeface="Wingdings"/>
              </a:rPr>
              <a:t>Viticulture responsable (pas de désherbants), </a:t>
            </a:r>
          </a:p>
          <a:p>
            <a:pPr marL="285750" indent="-285750">
              <a:lnSpc>
                <a:spcPct val="120000"/>
              </a:lnSpc>
              <a:buFont typeface="Arial"/>
              <a:buChar char="•"/>
            </a:pPr>
            <a:r>
              <a:rPr lang="fr-FR" sz="2000" dirty="0">
                <a:sym typeface="Wingdings"/>
              </a:rPr>
              <a:t>Vignes à </a:t>
            </a:r>
            <a:r>
              <a:rPr lang="fr-FR" sz="2000" dirty="0" smtClean="0">
                <a:sym typeface="Wingdings"/>
              </a:rPr>
              <a:t>150 m </a:t>
            </a:r>
            <a:r>
              <a:rPr lang="fr-FR" sz="2000" dirty="0">
                <a:sym typeface="Wingdings"/>
              </a:rPr>
              <a:t>d’altitudes avec climat plus frais (-2°  /Montpellier)</a:t>
            </a:r>
          </a:p>
          <a:p>
            <a:pPr marL="285750" indent="-285750">
              <a:lnSpc>
                <a:spcPct val="120000"/>
              </a:lnSpc>
              <a:buFont typeface="Arial"/>
              <a:buChar char="•"/>
            </a:pPr>
            <a:r>
              <a:rPr lang="fr-FR" sz="2000" dirty="0">
                <a:sym typeface="Wingdings"/>
              </a:rPr>
              <a:t>Températures élevées le jour et fraiches la nuit </a:t>
            </a:r>
            <a:r>
              <a:rPr lang="fr-FR" sz="2000" dirty="0">
                <a:sym typeface="Wingdings" panose="05000000000000000000" pitchFamily="2" charset="2"/>
              </a:rPr>
              <a:t> tanins souples</a:t>
            </a:r>
          </a:p>
          <a:p>
            <a:pPr>
              <a:lnSpc>
                <a:spcPct val="120000"/>
              </a:lnSpc>
            </a:pPr>
            <a:endParaRPr lang="fr-FR" sz="2000" dirty="0">
              <a:sym typeface="Wingdings"/>
            </a:endParaRPr>
          </a:p>
          <a:p>
            <a:pPr marL="285750" indent="-285750">
              <a:lnSpc>
                <a:spcPct val="120000"/>
              </a:lnSpc>
              <a:buFont typeface="Arial"/>
              <a:buChar char="•"/>
            </a:pPr>
            <a:endParaRPr lang="fr-FR" sz="2000" dirty="0">
              <a:sym typeface="Wingdings"/>
            </a:endParaRPr>
          </a:p>
          <a:p>
            <a:pPr marL="285750" indent="-285750">
              <a:lnSpc>
                <a:spcPct val="120000"/>
              </a:lnSpc>
              <a:buFont typeface="Arial"/>
              <a:buChar char="•"/>
            </a:pPr>
            <a:endParaRPr lang="fr-FR" sz="2000" dirty="0">
              <a:sym typeface="Wingdings"/>
            </a:endParaRPr>
          </a:p>
          <a:p>
            <a:pPr>
              <a:lnSpc>
                <a:spcPct val="120000"/>
              </a:lnSpc>
            </a:pPr>
            <a:endParaRPr lang="fr-FR" sz="2000" dirty="0">
              <a:sym typeface="Wingdings"/>
            </a:endParaRPr>
          </a:p>
        </p:txBody>
      </p:sp>
      <p:pic>
        <p:nvPicPr>
          <p:cNvPr id="8" name="Image 7"/>
          <p:cNvPicPr>
            <a:picLocks noChangeAspect="1"/>
          </p:cNvPicPr>
          <p:nvPr/>
        </p:nvPicPr>
        <p:blipFill>
          <a:blip r:embed="rId2"/>
          <a:stretch>
            <a:fillRect/>
          </a:stretch>
        </p:blipFill>
        <p:spPr>
          <a:xfrm>
            <a:off x="1122640" y="3475039"/>
            <a:ext cx="5805203" cy="3282293"/>
          </a:xfrm>
          <a:prstGeom prst="rect">
            <a:avLst/>
          </a:prstGeom>
        </p:spPr>
      </p:pic>
    </p:spTree>
    <p:extLst>
      <p:ext uri="{BB962C8B-B14F-4D97-AF65-F5344CB8AC3E}">
        <p14:creationId xmlns:p14="http://schemas.microsoft.com/office/powerpoint/2010/main" val="2916619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1409"/>
            <a:ext cx="9144000" cy="6457951"/>
          </a:xfrm>
          <a:prstGeom prst="rect">
            <a:avLst/>
          </a:prstGeom>
        </p:spPr>
      </p:pic>
    </p:spTree>
    <p:extLst>
      <p:ext uri="{BB962C8B-B14F-4D97-AF65-F5344CB8AC3E}">
        <p14:creationId xmlns:p14="http://schemas.microsoft.com/office/powerpoint/2010/main" val="1129641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887127" y="1097091"/>
            <a:ext cx="3249930" cy="4876800"/>
          </a:xfrm>
          <a:prstGeom prst="rect">
            <a:avLst/>
          </a:prstGeom>
        </p:spPr>
      </p:pic>
      <p:pic>
        <p:nvPicPr>
          <p:cNvPr id="9" name="Image 8"/>
          <p:cNvPicPr>
            <a:picLocks noChangeAspect="1"/>
          </p:cNvPicPr>
          <p:nvPr/>
        </p:nvPicPr>
        <p:blipFill>
          <a:blip r:embed="rId3"/>
          <a:stretch>
            <a:fillRect/>
          </a:stretch>
        </p:blipFill>
        <p:spPr>
          <a:xfrm>
            <a:off x="5394121" y="880844"/>
            <a:ext cx="3774436" cy="1663130"/>
          </a:xfrm>
          <a:prstGeom prst="rect">
            <a:avLst/>
          </a:prstGeom>
        </p:spPr>
      </p:pic>
      <p:cxnSp>
        <p:nvCxnSpPr>
          <p:cNvPr id="3" name="Connecteur droit 2"/>
          <p:cNvCxnSpPr/>
          <p:nvPr/>
        </p:nvCxnSpPr>
        <p:spPr>
          <a:xfrm flipV="1">
            <a:off x="1321790" y="1049595"/>
            <a:ext cx="6466404" cy="25916"/>
          </a:xfrm>
          <a:prstGeom prst="line">
            <a:avLst/>
          </a:prstGeom>
          <a:ln w="38100" cmpd="sng">
            <a:solidFill>
              <a:srgbClr val="D8002D"/>
            </a:solidFill>
          </a:ln>
        </p:spPr>
        <p:style>
          <a:lnRef idx="2">
            <a:schemeClr val="accent1"/>
          </a:lnRef>
          <a:fillRef idx="0">
            <a:schemeClr val="accent1"/>
          </a:fillRef>
          <a:effectRef idx="1">
            <a:schemeClr val="accent1"/>
          </a:effectRef>
          <a:fontRef idx="minor">
            <a:schemeClr val="tx1"/>
          </a:fontRef>
        </p:style>
      </p:cxnSp>
      <p:sp>
        <p:nvSpPr>
          <p:cNvPr id="2" name="ZoneTexte 1"/>
          <p:cNvSpPr txBox="1"/>
          <p:nvPr/>
        </p:nvSpPr>
        <p:spPr>
          <a:xfrm>
            <a:off x="1674553" y="1471961"/>
            <a:ext cx="5941974" cy="4524315"/>
          </a:xfrm>
          <a:prstGeom prst="rect">
            <a:avLst/>
          </a:prstGeom>
          <a:noFill/>
        </p:spPr>
        <p:txBody>
          <a:bodyPr wrap="square" rtlCol="0">
            <a:spAutoFit/>
          </a:bodyPr>
          <a:lstStyle/>
          <a:p>
            <a:pPr marL="285750" indent="-285750">
              <a:lnSpc>
                <a:spcPct val="120000"/>
              </a:lnSpc>
              <a:buFont typeface="Arial"/>
              <a:buChar char="•"/>
            </a:pPr>
            <a:r>
              <a:rPr lang="fr-FR" sz="2000" dirty="0"/>
              <a:t>Robe </a:t>
            </a:r>
            <a:r>
              <a:rPr lang="fr-FR" sz="2000" dirty="0">
                <a:latin typeface="Wingdings"/>
                <a:ea typeface="Wingdings"/>
                <a:cs typeface="Wingdings"/>
                <a:sym typeface="Wingdings"/>
              </a:rPr>
              <a:t></a:t>
            </a:r>
            <a:r>
              <a:rPr lang="fr-FR" sz="2000" dirty="0">
                <a:sym typeface="Wingdings"/>
              </a:rPr>
              <a:t> Grenat</a:t>
            </a:r>
          </a:p>
          <a:p>
            <a:pPr>
              <a:lnSpc>
                <a:spcPct val="120000"/>
              </a:lnSpc>
            </a:pPr>
            <a:endParaRPr lang="fr-FR" sz="2000" dirty="0">
              <a:sym typeface="Wingdings"/>
            </a:endParaRPr>
          </a:p>
          <a:p>
            <a:pPr marL="285750" indent="-285750">
              <a:lnSpc>
                <a:spcPct val="120000"/>
              </a:lnSpc>
              <a:buFont typeface="Arial"/>
              <a:buChar char="•"/>
            </a:pPr>
            <a:r>
              <a:rPr lang="fr-FR" sz="2000" dirty="0"/>
              <a:t>Nez </a:t>
            </a:r>
            <a:r>
              <a:rPr lang="fr-FR" sz="2000" dirty="0">
                <a:latin typeface="Wingdings"/>
                <a:ea typeface="Wingdings"/>
                <a:cs typeface="Wingdings"/>
                <a:sym typeface="Wingdings"/>
              </a:rPr>
              <a:t></a:t>
            </a:r>
            <a:r>
              <a:rPr lang="fr-FR" sz="2000" dirty="0">
                <a:sym typeface="Wingdings"/>
              </a:rPr>
              <a:t> Violette intense</a:t>
            </a:r>
          </a:p>
          <a:p>
            <a:pPr>
              <a:lnSpc>
                <a:spcPct val="120000"/>
              </a:lnSpc>
            </a:pPr>
            <a:r>
              <a:rPr lang="fr-FR" sz="2000" dirty="0">
                <a:sym typeface="Wingdings"/>
              </a:rPr>
              <a:t>             </a:t>
            </a:r>
            <a:r>
              <a:rPr lang="fr-FR" sz="2000" dirty="0">
                <a:latin typeface="Wingdings"/>
                <a:ea typeface="Wingdings"/>
                <a:cs typeface="Wingdings"/>
                <a:sym typeface="Wingdings"/>
              </a:rPr>
              <a:t></a:t>
            </a:r>
            <a:r>
              <a:rPr lang="fr-FR" sz="2000" dirty="0">
                <a:latin typeface="+mj-lt"/>
                <a:ea typeface="Wingdings"/>
                <a:cs typeface="Wingdings"/>
                <a:sym typeface="Wingdings"/>
              </a:rPr>
              <a:t>Garrigue</a:t>
            </a:r>
            <a:endParaRPr lang="fr-FR" sz="2000" dirty="0">
              <a:sym typeface="Wingdings"/>
            </a:endParaRPr>
          </a:p>
          <a:p>
            <a:pPr>
              <a:lnSpc>
                <a:spcPct val="120000"/>
              </a:lnSpc>
            </a:pPr>
            <a:r>
              <a:rPr lang="fr-FR" sz="2000" dirty="0">
                <a:latin typeface="Wingdings"/>
                <a:ea typeface="Wingdings"/>
                <a:cs typeface="Wingdings"/>
                <a:sym typeface="Wingdings"/>
              </a:rPr>
              <a:t>   </a:t>
            </a:r>
            <a:r>
              <a:rPr lang="fr-FR" sz="2000" dirty="0">
                <a:sym typeface="Wingdings"/>
              </a:rPr>
              <a:t> Noté poivrée</a:t>
            </a:r>
          </a:p>
          <a:p>
            <a:pPr>
              <a:lnSpc>
                <a:spcPct val="120000"/>
              </a:lnSpc>
            </a:pPr>
            <a:endParaRPr lang="fr-FR" sz="2000" dirty="0">
              <a:sym typeface="Wingdings"/>
            </a:endParaRPr>
          </a:p>
          <a:p>
            <a:pPr marL="285750" indent="-285750">
              <a:lnSpc>
                <a:spcPct val="120000"/>
              </a:lnSpc>
              <a:buFont typeface="Arial"/>
              <a:buChar char="•"/>
            </a:pPr>
            <a:r>
              <a:rPr lang="fr-FR" sz="2000" dirty="0">
                <a:sym typeface="Wingdings"/>
              </a:rPr>
              <a:t>Bouche   </a:t>
            </a:r>
            <a:r>
              <a:rPr lang="fr-FR" sz="2000" dirty="0">
                <a:latin typeface="Wingdings"/>
                <a:ea typeface="Wingdings"/>
                <a:cs typeface="Wingdings"/>
                <a:sym typeface="Wingdings"/>
              </a:rPr>
              <a:t></a:t>
            </a:r>
            <a:r>
              <a:rPr lang="fr-FR" sz="2000" dirty="0">
                <a:sym typeface="Wingdings"/>
              </a:rPr>
              <a:t> Fruité et floral</a:t>
            </a:r>
          </a:p>
          <a:p>
            <a:pPr marL="285750" indent="-285750">
              <a:lnSpc>
                <a:spcPct val="120000"/>
              </a:lnSpc>
              <a:buFont typeface="Arial"/>
              <a:buChar char="•"/>
            </a:pPr>
            <a:r>
              <a:rPr lang="fr-FR" sz="2000" dirty="0">
                <a:solidFill>
                  <a:schemeClr val="bg1"/>
                </a:solidFill>
                <a:ea typeface="Wingdings"/>
                <a:cs typeface="Wingdings"/>
                <a:sym typeface="Wingdings"/>
              </a:rPr>
              <a:t>Bouche</a:t>
            </a:r>
            <a:r>
              <a:rPr lang="fr-FR" sz="2000" dirty="0">
                <a:ea typeface="Wingdings"/>
                <a:cs typeface="Wingdings"/>
                <a:sym typeface="Wingdings"/>
              </a:rPr>
              <a:t>   </a:t>
            </a:r>
            <a:r>
              <a:rPr lang="fr-FR" sz="2000" dirty="0">
                <a:latin typeface="Wingdings"/>
                <a:ea typeface="Wingdings"/>
                <a:cs typeface="Wingdings"/>
                <a:sym typeface="Wingdings"/>
              </a:rPr>
              <a:t></a:t>
            </a:r>
            <a:r>
              <a:rPr lang="fr-FR" sz="2000" dirty="0">
                <a:latin typeface="+mj-lt"/>
                <a:ea typeface="Wingdings"/>
                <a:cs typeface="Wingdings"/>
                <a:sym typeface="Wingdings"/>
              </a:rPr>
              <a:t> Structure </a:t>
            </a:r>
            <a:r>
              <a:rPr lang="fr-FR" sz="2000" dirty="0" smtClean="0">
                <a:latin typeface="+mj-lt"/>
                <a:ea typeface="Wingdings"/>
                <a:cs typeface="Wingdings"/>
                <a:sym typeface="Wingdings"/>
              </a:rPr>
              <a:t>légère</a:t>
            </a:r>
            <a:endParaRPr lang="fr-FR" sz="2000" dirty="0">
              <a:latin typeface="+mj-lt"/>
              <a:ea typeface="Wingdings"/>
              <a:cs typeface="Wingdings"/>
              <a:sym typeface="Wingdings"/>
            </a:endParaRPr>
          </a:p>
          <a:p>
            <a:pPr>
              <a:lnSpc>
                <a:spcPct val="120000"/>
              </a:lnSpc>
            </a:pPr>
            <a:endParaRPr lang="fr-FR" sz="2000" dirty="0">
              <a:sym typeface="Wingdings"/>
            </a:endParaRPr>
          </a:p>
          <a:p>
            <a:pPr marL="285750" indent="-285750">
              <a:lnSpc>
                <a:spcPct val="120000"/>
              </a:lnSpc>
              <a:buFont typeface="Arial"/>
              <a:buChar char="•"/>
            </a:pPr>
            <a:r>
              <a:rPr lang="fr-FR" sz="2000" dirty="0">
                <a:sym typeface="Wingdings"/>
              </a:rPr>
              <a:t> Accords mets &amp; vins : Une entrecôte ou un tartare</a:t>
            </a:r>
          </a:p>
          <a:p>
            <a:pPr marL="285750" indent="-285750">
              <a:lnSpc>
                <a:spcPct val="120000"/>
              </a:lnSpc>
              <a:buFont typeface="Wingdings" charset="0"/>
              <a:buChar char=" "/>
            </a:pPr>
            <a:endParaRPr lang="fr-FR" sz="2000" dirty="0">
              <a:sym typeface="Wingdings"/>
            </a:endParaRPr>
          </a:p>
          <a:p>
            <a:pPr>
              <a:lnSpc>
                <a:spcPct val="120000"/>
              </a:lnSpc>
            </a:pPr>
            <a:endParaRPr lang="fr-FR" sz="2000" dirty="0">
              <a:sym typeface="Wingdings"/>
            </a:endParaRPr>
          </a:p>
        </p:txBody>
      </p:sp>
      <p:sp>
        <p:nvSpPr>
          <p:cNvPr id="11" name="ZoneTexte 10"/>
          <p:cNvSpPr txBox="1"/>
          <p:nvPr/>
        </p:nvSpPr>
        <p:spPr>
          <a:xfrm>
            <a:off x="1126729" y="197018"/>
            <a:ext cx="5608972" cy="830997"/>
          </a:xfrm>
          <a:prstGeom prst="rect">
            <a:avLst/>
          </a:prstGeom>
          <a:noFill/>
        </p:spPr>
        <p:txBody>
          <a:bodyPr wrap="none" rtlCol="0">
            <a:spAutoFit/>
          </a:bodyPr>
          <a:lstStyle/>
          <a:p>
            <a:r>
              <a:rPr lang="fr-FR" sz="2400" b="1" dirty="0"/>
              <a:t>Pic Saint Loup Vignoble des Trois Châteaux</a:t>
            </a:r>
            <a:endParaRPr lang="fr-FR" sz="2000" b="1" dirty="0"/>
          </a:p>
          <a:p>
            <a:endParaRPr lang="fr-FR" sz="2400" b="1" dirty="0"/>
          </a:p>
        </p:txBody>
      </p:sp>
      <p:pic>
        <p:nvPicPr>
          <p:cNvPr id="4" name="Image 3"/>
          <p:cNvPicPr>
            <a:picLocks noChangeAspect="1"/>
          </p:cNvPicPr>
          <p:nvPr/>
        </p:nvPicPr>
        <p:blipFill>
          <a:blip r:embed="rId4"/>
          <a:stretch>
            <a:fillRect/>
          </a:stretch>
        </p:blipFill>
        <p:spPr>
          <a:xfrm>
            <a:off x="4496499" y="5141347"/>
            <a:ext cx="3120028" cy="1707506"/>
          </a:xfrm>
          <a:prstGeom prst="rect">
            <a:avLst/>
          </a:prstGeom>
        </p:spPr>
      </p:pic>
    </p:spTree>
    <p:extLst>
      <p:ext uri="{BB962C8B-B14F-4D97-AF65-F5344CB8AC3E}">
        <p14:creationId xmlns:p14="http://schemas.microsoft.com/office/powerpoint/2010/main" val="3753443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écran 2016-04-29 à 14.11.13.png"/>
          <p:cNvPicPr>
            <a:picLocks noChangeAspect="1"/>
          </p:cNvPicPr>
          <p:nvPr/>
        </p:nvPicPr>
        <p:blipFill rotWithShape="1">
          <a:blip r:embed="rId2">
            <a:extLst>
              <a:ext uri="{28A0092B-C50C-407E-A947-70E740481C1C}">
                <a14:useLocalDpi xmlns:a14="http://schemas.microsoft.com/office/drawing/2010/main" val="0"/>
              </a:ext>
            </a:extLst>
          </a:blip>
          <a:srcRect r="59879"/>
          <a:stretch/>
        </p:blipFill>
        <p:spPr>
          <a:xfrm>
            <a:off x="3526302" y="4468878"/>
            <a:ext cx="2347822" cy="1887677"/>
          </a:xfrm>
          <a:prstGeom prst="rect">
            <a:avLst/>
          </a:prstGeom>
        </p:spPr>
      </p:pic>
      <p:pic>
        <p:nvPicPr>
          <p:cNvPr id="5" name="Image 4" descr="IMG_2441.jpg"/>
          <p:cNvPicPr>
            <a:picLocks noChangeAspect="1"/>
          </p:cNvPicPr>
          <p:nvPr/>
        </p:nvPicPr>
        <p:blipFill>
          <a:blip r:embed="rId3">
            <a:alphaModFix amt="25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ZoneTexte 1"/>
          <p:cNvSpPr txBox="1"/>
          <p:nvPr/>
        </p:nvSpPr>
        <p:spPr>
          <a:xfrm>
            <a:off x="1836474" y="497715"/>
            <a:ext cx="5687274" cy="1852815"/>
          </a:xfrm>
          <a:prstGeom prst="rect">
            <a:avLst/>
          </a:prstGeom>
          <a:noFill/>
        </p:spPr>
        <p:txBody>
          <a:bodyPr wrap="none" rtlCol="0">
            <a:spAutoFit/>
          </a:bodyPr>
          <a:lstStyle/>
          <a:p>
            <a:pPr algn="ctr"/>
            <a:r>
              <a:rPr lang="fr-FR" sz="4400" b="1" dirty="0"/>
              <a:t>A la prochaine </a:t>
            </a:r>
          </a:p>
          <a:p>
            <a:pPr algn="ctr">
              <a:lnSpc>
                <a:spcPct val="60000"/>
              </a:lnSpc>
            </a:pPr>
            <a:r>
              <a:rPr lang="fr-FR" sz="4400" b="1" dirty="0"/>
              <a:t>	</a:t>
            </a:r>
          </a:p>
          <a:p>
            <a:pPr algn="ctr"/>
            <a:r>
              <a:rPr lang="fr-FR" sz="4400" b="1" dirty="0"/>
              <a:t>L’équipe DNO Toulouse </a:t>
            </a:r>
          </a:p>
        </p:txBody>
      </p:sp>
      <p:sp>
        <p:nvSpPr>
          <p:cNvPr id="3" name="ZoneTexte 2"/>
          <p:cNvSpPr txBox="1"/>
          <p:nvPr/>
        </p:nvSpPr>
        <p:spPr>
          <a:xfrm>
            <a:off x="2261300" y="3523120"/>
            <a:ext cx="184731" cy="584775"/>
          </a:xfrm>
          <a:prstGeom prst="rect">
            <a:avLst/>
          </a:prstGeom>
          <a:noFill/>
        </p:spPr>
        <p:txBody>
          <a:bodyPr wrap="none" rtlCol="0">
            <a:spAutoFit/>
          </a:bodyPr>
          <a:lstStyle/>
          <a:p>
            <a:endParaRPr lang="fr-FR" sz="3200" b="1" dirty="0"/>
          </a:p>
        </p:txBody>
      </p:sp>
    </p:spTree>
    <p:extLst>
      <p:ext uri="{BB962C8B-B14F-4D97-AF65-F5344CB8AC3E}">
        <p14:creationId xmlns:p14="http://schemas.microsoft.com/office/powerpoint/2010/main" val="2821485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2377" y="-25765"/>
            <a:ext cx="8229600" cy="1143000"/>
          </a:xfrm>
        </p:spPr>
        <p:txBody>
          <a:bodyPr/>
          <a:lstStyle/>
          <a:p>
            <a:r>
              <a:rPr lang="fr-FR" dirty="0"/>
              <a:t>La vinification en rouge</a:t>
            </a:r>
          </a:p>
        </p:txBody>
      </p:sp>
      <p:sp>
        <p:nvSpPr>
          <p:cNvPr id="3" name="Espace réservé du contenu 2"/>
          <p:cNvSpPr>
            <a:spLocks noGrp="1"/>
          </p:cNvSpPr>
          <p:nvPr>
            <p:ph idx="1"/>
          </p:nvPr>
        </p:nvSpPr>
        <p:spPr>
          <a:xfrm>
            <a:off x="457200" y="1600200"/>
            <a:ext cx="4987255" cy="4525963"/>
          </a:xfrm>
        </p:spPr>
        <p:txBody>
          <a:bodyPr>
            <a:normAutofit/>
          </a:bodyPr>
          <a:lstStyle/>
          <a:p>
            <a:r>
              <a:rPr lang="fr-FR" sz="2400" dirty="0"/>
              <a:t>Rendement moyen : 45 hl/ha</a:t>
            </a:r>
          </a:p>
          <a:p>
            <a:endParaRPr lang="fr-FR" sz="2400" dirty="0"/>
          </a:p>
          <a:p>
            <a:r>
              <a:rPr lang="fr-FR" sz="2400" dirty="0"/>
              <a:t>Vendange foulée mécaniquement, parfois égrappée</a:t>
            </a:r>
          </a:p>
          <a:p>
            <a:endParaRPr lang="fr-FR" sz="2400" dirty="0"/>
          </a:p>
          <a:p>
            <a:r>
              <a:rPr lang="fr-FR" sz="2400" dirty="0"/>
              <a:t>Macération pendant une semaine</a:t>
            </a:r>
          </a:p>
          <a:p>
            <a:endParaRPr lang="fr-FR" sz="2400" dirty="0"/>
          </a:p>
          <a:p>
            <a:r>
              <a:rPr lang="fr-FR" sz="2400" dirty="0"/>
              <a:t>Avec des remontages ou </a:t>
            </a:r>
            <a:r>
              <a:rPr lang="fr-FR" sz="2400" dirty="0" err="1"/>
              <a:t>pigeages</a:t>
            </a:r>
            <a:endParaRPr lang="fr-FR" sz="2400" dirty="0"/>
          </a:p>
          <a:p>
            <a:endParaRPr lang="fr-FR" sz="2400" dirty="0"/>
          </a:p>
          <a:p>
            <a:r>
              <a:rPr lang="fr-FR" sz="2400" dirty="0"/>
              <a:t>Pressurage</a:t>
            </a:r>
          </a:p>
          <a:p>
            <a:endParaRPr lang="fr-FR" dirty="0"/>
          </a:p>
          <a:p>
            <a:pPr marL="914400" lvl="2" indent="0">
              <a:buNone/>
            </a:pPr>
            <a:endParaRPr lang="fr-FR" dirty="0"/>
          </a:p>
        </p:txBody>
      </p:sp>
      <p:sp>
        <p:nvSpPr>
          <p:cNvPr id="5" name="ZoneTexte 4"/>
          <p:cNvSpPr txBox="1"/>
          <p:nvPr/>
        </p:nvSpPr>
        <p:spPr>
          <a:xfrm>
            <a:off x="0" y="5822767"/>
            <a:ext cx="8756374" cy="253916"/>
          </a:xfrm>
          <a:prstGeom prst="rect">
            <a:avLst/>
          </a:prstGeom>
          <a:noFill/>
        </p:spPr>
        <p:txBody>
          <a:bodyPr wrap="square" rtlCol="0">
            <a:spAutoFit/>
          </a:bodyPr>
          <a:lstStyle/>
          <a:p>
            <a:r>
              <a:rPr lang="fr-FR" sz="1050" dirty="0">
                <a:solidFill>
                  <a:schemeClr val="bg2"/>
                </a:solidFill>
              </a:rPr>
              <a:t>Source : http://www.languedoc-wines.com/fr/languedoc-decouverte/geographie-du-vignoble/comment-fait-on-le-vin</a:t>
            </a:r>
          </a:p>
        </p:txBody>
      </p:sp>
      <p:pic>
        <p:nvPicPr>
          <p:cNvPr id="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1141" y="2259518"/>
            <a:ext cx="3679363" cy="34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Espace réservé du numéro de diapositive 32"/>
          <p:cNvSpPr>
            <a:spLocks noGrp="1"/>
          </p:cNvSpPr>
          <p:nvPr>
            <p:ph type="sldNum" sz="quarter" idx="12"/>
          </p:nvPr>
        </p:nvSpPr>
        <p:spPr/>
        <p:txBody>
          <a:bodyPr/>
          <a:lstStyle/>
          <a:p>
            <a:fld id="{75C2953D-AC3B-4306-9027-5AA45391088B}" type="slidenum">
              <a:rPr lang="fr-FR" smtClean="0"/>
              <a:t>3</a:t>
            </a:fld>
            <a:endParaRPr lang="fr-FR"/>
          </a:p>
        </p:txBody>
      </p:sp>
      <p:cxnSp>
        <p:nvCxnSpPr>
          <p:cNvPr id="34" name="Connecteur droit 33"/>
          <p:cNvCxnSpPr/>
          <p:nvPr/>
        </p:nvCxnSpPr>
        <p:spPr>
          <a:xfrm flipV="1">
            <a:off x="1103975" y="1166718"/>
            <a:ext cx="6466404" cy="25916"/>
          </a:xfrm>
          <a:prstGeom prst="line">
            <a:avLst/>
          </a:prstGeom>
          <a:ln w="38100" cmpd="sng">
            <a:solidFill>
              <a:srgbClr val="D8002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6899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503337" y="327169"/>
            <a:ext cx="7654957" cy="5243121"/>
          </a:xfrm>
        </p:spPr>
      </p:pic>
      <p:sp>
        <p:nvSpPr>
          <p:cNvPr id="5" name="ZoneTexte 4"/>
          <p:cNvSpPr txBox="1"/>
          <p:nvPr/>
        </p:nvSpPr>
        <p:spPr>
          <a:xfrm>
            <a:off x="6988029" y="1954635"/>
            <a:ext cx="1795244" cy="646331"/>
          </a:xfrm>
          <a:prstGeom prst="rect">
            <a:avLst/>
          </a:prstGeom>
          <a:noFill/>
        </p:spPr>
        <p:txBody>
          <a:bodyPr wrap="square" rtlCol="0">
            <a:spAutoFit/>
          </a:bodyPr>
          <a:lstStyle/>
          <a:p>
            <a:r>
              <a:rPr lang="fr-FR" dirty="0"/>
              <a:t>Égrappage/ </a:t>
            </a:r>
            <a:r>
              <a:rPr lang="fr-FR" dirty="0" err="1"/>
              <a:t>éraflage</a:t>
            </a:r>
            <a:endParaRPr lang="fr-FR" dirty="0"/>
          </a:p>
        </p:txBody>
      </p:sp>
      <p:sp>
        <p:nvSpPr>
          <p:cNvPr id="6" name="ZoneTexte 5"/>
          <p:cNvSpPr txBox="1"/>
          <p:nvPr/>
        </p:nvSpPr>
        <p:spPr>
          <a:xfrm>
            <a:off x="6308521" y="4219662"/>
            <a:ext cx="2206305" cy="369332"/>
          </a:xfrm>
          <a:prstGeom prst="rect">
            <a:avLst/>
          </a:prstGeom>
          <a:noFill/>
        </p:spPr>
        <p:txBody>
          <a:bodyPr wrap="square" rtlCol="0">
            <a:spAutoFit/>
          </a:bodyPr>
          <a:lstStyle/>
          <a:p>
            <a:r>
              <a:rPr lang="fr-FR" dirty="0"/>
              <a:t>Foulage</a:t>
            </a:r>
          </a:p>
        </p:txBody>
      </p:sp>
      <p:cxnSp>
        <p:nvCxnSpPr>
          <p:cNvPr id="8" name="Connecteur droit avec flèche 7"/>
          <p:cNvCxnSpPr>
            <a:cxnSpLocks/>
          </p:cNvCxnSpPr>
          <p:nvPr/>
        </p:nvCxnSpPr>
        <p:spPr>
          <a:xfrm flipH="1" flipV="1">
            <a:off x="5213757" y="4245102"/>
            <a:ext cx="914400" cy="1592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Connecteur droit avec flèche 9"/>
          <p:cNvCxnSpPr/>
          <p:nvPr/>
        </p:nvCxnSpPr>
        <p:spPr>
          <a:xfrm flipH="1">
            <a:off x="5931017" y="2231472"/>
            <a:ext cx="813732" cy="924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4061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307723" y="385893"/>
            <a:ext cx="4756141" cy="3173238"/>
          </a:xfrm>
        </p:spPr>
      </p:pic>
      <p:pic>
        <p:nvPicPr>
          <p:cNvPr id="5" name="Image 4"/>
          <p:cNvPicPr>
            <a:picLocks noChangeAspect="1"/>
          </p:cNvPicPr>
          <p:nvPr/>
        </p:nvPicPr>
        <p:blipFill>
          <a:blip r:embed="rId3"/>
          <a:stretch>
            <a:fillRect/>
          </a:stretch>
        </p:blipFill>
        <p:spPr>
          <a:xfrm>
            <a:off x="659852" y="3856733"/>
            <a:ext cx="4051881" cy="2824740"/>
          </a:xfrm>
          <a:prstGeom prst="rect">
            <a:avLst/>
          </a:prstGeom>
        </p:spPr>
      </p:pic>
      <p:sp>
        <p:nvSpPr>
          <p:cNvPr id="6" name="ZoneTexte 5"/>
          <p:cNvSpPr txBox="1"/>
          <p:nvPr/>
        </p:nvSpPr>
        <p:spPr>
          <a:xfrm>
            <a:off x="5922628" y="947956"/>
            <a:ext cx="1686187" cy="369332"/>
          </a:xfrm>
          <a:prstGeom prst="rect">
            <a:avLst/>
          </a:prstGeom>
          <a:noFill/>
        </p:spPr>
        <p:txBody>
          <a:bodyPr wrap="square" rtlCol="0">
            <a:spAutoFit/>
          </a:bodyPr>
          <a:lstStyle/>
          <a:p>
            <a:r>
              <a:rPr lang="fr-FR" dirty="0"/>
              <a:t>remontage</a:t>
            </a:r>
          </a:p>
        </p:txBody>
      </p:sp>
      <p:sp>
        <p:nvSpPr>
          <p:cNvPr id="7" name="ZoneTexte 6"/>
          <p:cNvSpPr txBox="1"/>
          <p:nvPr/>
        </p:nvSpPr>
        <p:spPr>
          <a:xfrm>
            <a:off x="5436066" y="4311941"/>
            <a:ext cx="3162650" cy="369332"/>
          </a:xfrm>
          <a:prstGeom prst="rect">
            <a:avLst/>
          </a:prstGeom>
          <a:noFill/>
        </p:spPr>
        <p:txBody>
          <a:bodyPr wrap="square" rtlCol="0">
            <a:spAutoFit/>
          </a:bodyPr>
          <a:lstStyle/>
          <a:p>
            <a:r>
              <a:rPr lang="fr-FR" dirty="0" err="1"/>
              <a:t>pigeage</a:t>
            </a:r>
            <a:endParaRPr lang="fr-FR" dirty="0"/>
          </a:p>
        </p:txBody>
      </p:sp>
    </p:spTree>
    <p:extLst>
      <p:ext uri="{BB962C8B-B14F-4D97-AF65-F5344CB8AC3E}">
        <p14:creationId xmlns:p14="http://schemas.microsoft.com/office/powerpoint/2010/main" val="335764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vins du Languedoc</a:t>
            </a:r>
          </a:p>
        </p:txBody>
      </p:sp>
      <p:sp>
        <p:nvSpPr>
          <p:cNvPr id="3" name="Espace réservé du contenu 2"/>
          <p:cNvSpPr>
            <a:spLocks noGrp="1"/>
          </p:cNvSpPr>
          <p:nvPr>
            <p:ph idx="1"/>
          </p:nvPr>
        </p:nvSpPr>
        <p:spPr>
          <a:xfrm>
            <a:off x="457200" y="1600200"/>
            <a:ext cx="8686800" cy="4525963"/>
          </a:xfrm>
        </p:spPr>
        <p:txBody>
          <a:bodyPr/>
          <a:lstStyle/>
          <a:p>
            <a:r>
              <a:rPr lang="fr-FR" dirty="0"/>
              <a:t>Grande région, plus grand producteur de France</a:t>
            </a:r>
          </a:p>
          <a:p>
            <a:r>
              <a:rPr lang="fr-FR" dirty="0"/>
              <a:t>Un des plus vieux vignobles français</a:t>
            </a:r>
          </a:p>
          <a:p>
            <a:r>
              <a:rPr lang="fr-FR" dirty="0"/>
              <a:t>A su se relever après les difficultés du XXème </a:t>
            </a:r>
          </a:p>
          <a:p>
            <a:endParaRPr lang="fr-FR" dirty="0"/>
          </a:p>
          <a:p>
            <a:pPr marL="0" indent="0">
              <a:buNone/>
            </a:pPr>
            <a:endParaRPr lang="fr-FR" dirty="0"/>
          </a:p>
        </p:txBody>
      </p:sp>
      <p:cxnSp>
        <p:nvCxnSpPr>
          <p:cNvPr id="4" name="Connecteur droit 3"/>
          <p:cNvCxnSpPr/>
          <p:nvPr/>
        </p:nvCxnSpPr>
        <p:spPr>
          <a:xfrm flipV="1">
            <a:off x="1321790" y="1391722"/>
            <a:ext cx="6466404" cy="25916"/>
          </a:xfrm>
          <a:prstGeom prst="line">
            <a:avLst/>
          </a:prstGeom>
          <a:ln w="38100" cmpd="sng">
            <a:solidFill>
              <a:srgbClr val="D8002D"/>
            </a:solidFill>
          </a:ln>
        </p:spPr>
        <p:style>
          <a:lnRef idx="2">
            <a:schemeClr val="accent1"/>
          </a:lnRef>
          <a:fillRef idx="0">
            <a:schemeClr val="accent1"/>
          </a:fillRef>
          <a:effectRef idx="1">
            <a:schemeClr val="accent1"/>
          </a:effectRef>
          <a:fontRef idx="minor">
            <a:schemeClr val="tx1"/>
          </a:fontRef>
        </p:style>
      </p:cxnSp>
      <p:graphicFrame>
        <p:nvGraphicFramePr>
          <p:cNvPr id="6" name="Graphique 5"/>
          <p:cNvGraphicFramePr/>
          <p:nvPr>
            <p:extLst>
              <p:ext uri="{D42A27DB-BD31-4B8C-83A1-F6EECF244321}">
                <p14:modId xmlns:p14="http://schemas.microsoft.com/office/powerpoint/2010/main" val="286197595"/>
              </p:ext>
            </p:extLst>
          </p:nvPr>
        </p:nvGraphicFramePr>
        <p:xfrm>
          <a:off x="-962367" y="3145769"/>
          <a:ext cx="6085674" cy="4022726"/>
        </p:xfrm>
        <a:graphic>
          <a:graphicData uri="http://schemas.openxmlformats.org/drawingml/2006/chart">
            <c:chart xmlns:c="http://schemas.openxmlformats.org/drawingml/2006/chart" xmlns:r="http://schemas.openxmlformats.org/officeDocument/2006/relationships" r:id="rId2"/>
          </a:graphicData>
        </a:graphic>
      </p:graphicFrame>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1215" y="3520277"/>
            <a:ext cx="3263318" cy="3065344"/>
          </a:xfrm>
          <a:prstGeom prst="rect">
            <a:avLst/>
          </a:prstGeom>
        </p:spPr>
      </p:pic>
    </p:spTree>
    <p:extLst>
      <p:ext uri="{BB962C8B-B14F-4D97-AF65-F5344CB8AC3E}">
        <p14:creationId xmlns:p14="http://schemas.microsoft.com/office/powerpoint/2010/main" val="974015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flipV="1">
            <a:off x="1321790" y="1391722"/>
            <a:ext cx="6466404" cy="25916"/>
          </a:xfrm>
          <a:prstGeom prst="line">
            <a:avLst/>
          </a:prstGeom>
          <a:ln w="38100" cmpd="sng">
            <a:solidFill>
              <a:srgbClr val="D8002D"/>
            </a:solidFill>
          </a:ln>
        </p:spPr>
        <p:style>
          <a:lnRef idx="2">
            <a:schemeClr val="accent1"/>
          </a:lnRef>
          <a:fillRef idx="0">
            <a:schemeClr val="accent1"/>
          </a:fillRef>
          <a:effectRef idx="1">
            <a:schemeClr val="accent1"/>
          </a:effectRef>
          <a:fontRef idx="minor">
            <a:schemeClr val="tx1"/>
          </a:fontRef>
        </p:style>
      </p:cxnSp>
      <p:sp>
        <p:nvSpPr>
          <p:cNvPr id="7" name="Titre 6"/>
          <p:cNvSpPr>
            <a:spLocks noGrp="1"/>
          </p:cNvSpPr>
          <p:nvPr>
            <p:ph type="title"/>
          </p:nvPr>
        </p:nvSpPr>
        <p:spPr/>
        <p:txBody>
          <a:bodyPr/>
          <a:lstStyle/>
          <a:p>
            <a:endParaRPr lang="fr-FR" dirty="0"/>
          </a:p>
        </p:txBody>
      </p:sp>
      <p:sp>
        <p:nvSpPr>
          <p:cNvPr id="9" name="Espace réservé du contenu 8"/>
          <p:cNvSpPr>
            <a:spLocks noGrp="1"/>
          </p:cNvSpPr>
          <p:nvPr>
            <p:ph idx="1"/>
          </p:nvPr>
        </p:nvSpPr>
        <p:spPr/>
        <p:txBody>
          <a:bodyPr/>
          <a:lstStyle/>
          <a:p>
            <a:endParaRPr lang="fr-FR"/>
          </a:p>
        </p:txBody>
      </p:sp>
      <p:pic>
        <p:nvPicPr>
          <p:cNvPr id="10" name="Espace réservé du contenu 3"/>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209724" y="208034"/>
            <a:ext cx="8934275" cy="6353017"/>
          </a:xfrm>
          <a:prstGeom prst="rect">
            <a:avLst/>
          </a:prstGeom>
        </p:spPr>
      </p:pic>
    </p:spTree>
    <p:extLst>
      <p:ext uri="{BB962C8B-B14F-4D97-AF65-F5344CB8AC3E}">
        <p14:creationId xmlns:p14="http://schemas.microsoft.com/office/powerpoint/2010/main" val="2840060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3800" y="-35498"/>
            <a:ext cx="8229600" cy="1143000"/>
          </a:xfrm>
        </p:spPr>
        <p:txBody>
          <a:bodyPr/>
          <a:lstStyle/>
          <a:p>
            <a:r>
              <a:rPr lang="fr-FR" dirty="0"/>
              <a:t>Hiérarchisation des appellations</a:t>
            </a:r>
          </a:p>
        </p:txBody>
      </p:sp>
      <p:pic>
        <p:nvPicPr>
          <p:cNvPr id="58" name="Espace réservé du contenu 54"/>
          <p:cNvPicPr>
            <a:picLocks noChangeAspect="1"/>
          </p:cNvPicPr>
          <p:nvPr/>
        </p:nvPicPr>
        <p:blipFill rotWithShape="1">
          <a:blip r:embed="rId3">
            <a:extLst>
              <a:ext uri="{BEBA8EAE-BF5A-486C-A8C5-ECC9F3942E4B}">
                <a14:imgProps xmlns:a14="http://schemas.microsoft.com/office/drawing/2010/main">
                  <a14:imgLayer r:embed="rId4">
                    <a14:imgEffect>
                      <a14:backgroundRemoval t="0" b="99886" l="36189" r="64066"/>
                    </a14:imgEffect>
                  </a14:imgLayer>
                </a14:imgProps>
              </a:ext>
            </a:extLst>
          </a:blip>
          <a:srcRect l="35532" r="35833"/>
          <a:stretch/>
        </p:blipFill>
        <p:spPr>
          <a:xfrm>
            <a:off x="37987" y="2040006"/>
            <a:ext cx="983974" cy="3840480"/>
          </a:xfrm>
          <a:prstGeom prst="rect">
            <a:avLst/>
          </a:prstGeom>
          <a:ln>
            <a:noFill/>
          </a:ln>
        </p:spPr>
      </p:pic>
      <p:sp>
        <p:nvSpPr>
          <p:cNvPr id="59" name="Espace réservé du contenu 56"/>
          <p:cNvSpPr txBox="1">
            <a:spLocks/>
          </p:cNvSpPr>
          <p:nvPr/>
        </p:nvSpPr>
        <p:spPr>
          <a:xfrm>
            <a:off x="995078" y="3676295"/>
            <a:ext cx="2768921" cy="1191561"/>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68580" indent="-68580" defTabSz="685800">
              <a:spcBef>
                <a:spcPts val="900"/>
              </a:spcBef>
              <a:spcAft>
                <a:spcPts val="150"/>
              </a:spcAft>
              <a:buClr>
                <a:srgbClr val="9DBFBE"/>
              </a:buClr>
              <a:defRPr/>
            </a:pPr>
            <a:r>
              <a:rPr lang="fr-FR" sz="1500" dirty="0">
                <a:solidFill>
                  <a:prstClr val="black">
                    <a:lumMod val="75000"/>
                    <a:lumOff val="25000"/>
                  </a:prstClr>
                </a:solidFill>
                <a:latin typeface="Calibri" panose="020F0502020204030204"/>
              </a:rPr>
              <a:t>Grands Vins du Languedoc</a:t>
            </a:r>
          </a:p>
          <a:p>
            <a:pPr lvl="1">
              <a:buClr>
                <a:srgbClr val="9DBFBE"/>
              </a:buClr>
            </a:pPr>
            <a:r>
              <a:rPr lang="fr-FR" sz="1350" dirty="0">
                <a:solidFill>
                  <a:prstClr val="black">
                    <a:lumMod val="75000"/>
                    <a:lumOff val="25000"/>
                  </a:prstClr>
                </a:solidFill>
              </a:rPr>
              <a:t>AOC dénomination</a:t>
            </a:r>
          </a:p>
          <a:p>
            <a:pPr lvl="2">
              <a:buClr>
                <a:srgbClr val="9DBFBE"/>
              </a:buClr>
            </a:pPr>
            <a:r>
              <a:rPr lang="fr-FR" sz="1050" dirty="0">
                <a:solidFill>
                  <a:prstClr val="black">
                    <a:lumMod val="75000"/>
                    <a:lumOff val="25000"/>
                  </a:prstClr>
                </a:solidFill>
              </a:rPr>
              <a:t>AOC Minervois</a:t>
            </a:r>
            <a:endParaRPr lang="fr-FR" sz="1050" dirty="0">
              <a:solidFill>
                <a:prstClr val="black">
                  <a:lumMod val="75000"/>
                  <a:lumOff val="25000"/>
                </a:prstClr>
              </a:solidFill>
              <a:latin typeface="Calibri" panose="020F0502020204030204"/>
            </a:endParaRPr>
          </a:p>
          <a:p>
            <a:pPr marL="288036" lvl="1" indent="-137160" defTabSz="685800">
              <a:spcBef>
                <a:spcPts val="150"/>
              </a:spcBef>
              <a:spcAft>
                <a:spcPts val="300"/>
              </a:spcAft>
              <a:buClr>
                <a:srgbClr val="9DBFBE"/>
              </a:buClr>
              <a:defRPr/>
            </a:pPr>
            <a:r>
              <a:rPr lang="fr-FR" sz="1350" dirty="0">
                <a:solidFill>
                  <a:prstClr val="black">
                    <a:lumMod val="75000"/>
                    <a:lumOff val="25000"/>
                  </a:prstClr>
                </a:solidFill>
                <a:latin typeface="Calibri" panose="020F0502020204030204"/>
              </a:rPr>
              <a:t>AOC Languedoc + dénomination</a:t>
            </a:r>
          </a:p>
          <a:p>
            <a:pPr lvl="2">
              <a:buClr>
                <a:srgbClr val="9DBFBE"/>
              </a:buClr>
            </a:pPr>
            <a:r>
              <a:rPr lang="fr-FR" sz="1050" dirty="0">
                <a:solidFill>
                  <a:prstClr val="black">
                    <a:lumMod val="75000"/>
                    <a:lumOff val="25000"/>
                  </a:prstClr>
                </a:solidFill>
                <a:latin typeface="Calibri" panose="020F0502020204030204"/>
              </a:rPr>
              <a:t>AOC Languedoc – Grès de Montpellier</a:t>
            </a:r>
          </a:p>
        </p:txBody>
      </p:sp>
      <p:sp>
        <p:nvSpPr>
          <p:cNvPr id="60" name="Espace réservé du contenu 56"/>
          <p:cNvSpPr txBox="1">
            <a:spLocks/>
          </p:cNvSpPr>
          <p:nvPr/>
        </p:nvSpPr>
        <p:spPr>
          <a:xfrm>
            <a:off x="982031" y="5323873"/>
            <a:ext cx="1397507" cy="354941"/>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68580" indent="-68580" defTabSz="685800">
              <a:spcBef>
                <a:spcPts val="900"/>
              </a:spcBef>
              <a:spcAft>
                <a:spcPts val="150"/>
              </a:spcAft>
              <a:buClr>
                <a:srgbClr val="9DBFBE"/>
              </a:buClr>
              <a:defRPr/>
            </a:pPr>
            <a:r>
              <a:rPr lang="fr-FR" sz="1500" dirty="0">
                <a:solidFill>
                  <a:prstClr val="black">
                    <a:lumMod val="75000"/>
                    <a:lumOff val="25000"/>
                  </a:prstClr>
                </a:solidFill>
                <a:latin typeface="Calibri" panose="020F0502020204030204"/>
              </a:rPr>
              <a:t>AOC Languedoc</a:t>
            </a:r>
          </a:p>
        </p:txBody>
      </p:sp>
      <p:sp>
        <p:nvSpPr>
          <p:cNvPr id="63" name="Espace réservé du contenu 56"/>
          <p:cNvSpPr txBox="1">
            <a:spLocks/>
          </p:cNvSpPr>
          <p:nvPr/>
        </p:nvSpPr>
        <p:spPr>
          <a:xfrm>
            <a:off x="995078" y="2112331"/>
            <a:ext cx="2508572" cy="1503625"/>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68580" indent="-68580" defTabSz="685800">
              <a:spcBef>
                <a:spcPts val="900"/>
              </a:spcBef>
              <a:spcAft>
                <a:spcPts val="150"/>
              </a:spcAft>
              <a:buClr>
                <a:srgbClr val="9DBFBE"/>
              </a:buClr>
              <a:defRPr/>
            </a:pPr>
            <a:r>
              <a:rPr lang="fr-FR" sz="1500" dirty="0">
                <a:solidFill>
                  <a:prstClr val="black">
                    <a:lumMod val="75000"/>
                    <a:lumOff val="25000"/>
                  </a:prstClr>
                </a:solidFill>
                <a:latin typeface="Calibri" panose="020F0502020204030204"/>
              </a:rPr>
              <a:t>Crus du Languedoc</a:t>
            </a:r>
          </a:p>
          <a:p>
            <a:pPr marL="288036" lvl="1" indent="-137160" defTabSz="685800">
              <a:spcBef>
                <a:spcPts val="150"/>
              </a:spcBef>
              <a:spcAft>
                <a:spcPts val="300"/>
              </a:spcAft>
              <a:buClr>
                <a:srgbClr val="9DBFBE"/>
              </a:buClr>
              <a:defRPr/>
            </a:pPr>
            <a:r>
              <a:rPr lang="fr-FR" sz="1350" dirty="0">
                <a:solidFill>
                  <a:prstClr val="black">
                    <a:lumMod val="75000"/>
                    <a:lumOff val="25000"/>
                  </a:prstClr>
                </a:solidFill>
                <a:latin typeface="Calibri" panose="020F0502020204030204"/>
              </a:rPr>
              <a:t>AOC dénomination</a:t>
            </a:r>
          </a:p>
          <a:p>
            <a:pPr lvl="2">
              <a:buClr>
                <a:srgbClr val="9DBFBE"/>
              </a:buClr>
              <a:defRPr/>
            </a:pPr>
            <a:r>
              <a:rPr lang="fr-FR" sz="1050" dirty="0">
                <a:solidFill>
                  <a:prstClr val="black">
                    <a:lumMod val="75000"/>
                    <a:lumOff val="25000"/>
                  </a:prstClr>
                </a:solidFill>
                <a:latin typeface="Calibri" panose="020F0502020204030204"/>
              </a:rPr>
              <a:t>AOC La Clape</a:t>
            </a:r>
          </a:p>
          <a:p>
            <a:pPr lvl="1">
              <a:buClr>
                <a:srgbClr val="9DBFBE"/>
              </a:buClr>
              <a:defRPr/>
            </a:pPr>
            <a:r>
              <a:rPr lang="fr-FR" sz="1350" dirty="0">
                <a:solidFill>
                  <a:prstClr val="black">
                    <a:lumMod val="75000"/>
                    <a:lumOff val="25000"/>
                  </a:prstClr>
                </a:solidFill>
                <a:latin typeface="Calibri" panose="020F0502020204030204"/>
              </a:rPr>
              <a:t>AOC dénomination + commune</a:t>
            </a:r>
          </a:p>
          <a:p>
            <a:pPr lvl="2">
              <a:buClr>
                <a:srgbClr val="9DBFBE"/>
              </a:buClr>
              <a:defRPr/>
            </a:pPr>
            <a:r>
              <a:rPr lang="fr-FR" sz="1050" dirty="0">
                <a:solidFill>
                  <a:prstClr val="black">
                    <a:lumMod val="75000"/>
                    <a:lumOff val="25000"/>
                  </a:prstClr>
                </a:solidFill>
                <a:latin typeface="Calibri" panose="020F0502020204030204"/>
              </a:rPr>
              <a:t>AOC Minervois – La </a:t>
            </a:r>
            <a:r>
              <a:rPr lang="fr-FR" sz="1050" dirty="0" err="1">
                <a:solidFill>
                  <a:prstClr val="black">
                    <a:lumMod val="75000"/>
                    <a:lumOff val="25000"/>
                  </a:prstClr>
                </a:solidFill>
                <a:latin typeface="Calibri" panose="020F0502020204030204"/>
              </a:rPr>
              <a:t>Livinière</a:t>
            </a:r>
            <a:endParaRPr lang="fr-FR" sz="1050" dirty="0">
              <a:solidFill>
                <a:prstClr val="black">
                  <a:lumMod val="75000"/>
                  <a:lumOff val="25000"/>
                </a:prstClr>
              </a:solidFill>
              <a:latin typeface="Calibri" panose="020F0502020204030204"/>
            </a:endParaRPr>
          </a:p>
        </p:txBody>
      </p:sp>
      <p:sp>
        <p:nvSpPr>
          <p:cNvPr id="4" name="Espace réservé du numéro de diapositive 3"/>
          <p:cNvSpPr>
            <a:spLocks noGrp="1"/>
          </p:cNvSpPr>
          <p:nvPr>
            <p:ph type="sldNum" sz="quarter" idx="12"/>
          </p:nvPr>
        </p:nvSpPr>
        <p:spPr/>
        <p:txBody>
          <a:bodyPr/>
          <a:lstStyle/>
          <a:p>
            <a:pPr defTabSz="685800">
              <a:defRPr/>
            </a:pPr>
            <a:fld id="{75C2953D-AC3B-4306-9027-5AA45391088B}" type="slidenum">
              <a:rPr lang="fr-FR" sz="788">
                <a:solidFill>
                  <a:srgbClr val="FFFFFF"/>
                </a:solidFill>
                <a:latin typeface="Calibri" panose="020F0502020204030204"/>
              </a:rPr>
              <a:pPr defTabSz="685800">
                <a:defRPr/>
              </a:pPr>
              <a:t>8</a:t>
            </a:fld>
            <a:endParaRPr lang="fr-FR" sz="788">
              <a:solidFill>
                <a:srgbClr val="FFFFFF"/>
              </a:solidFill>
              <a:latin typeface="Calibri" panose="020F0502020204030204"/>
            </a:endParaRPr>
          </a:p>
        </p:txBody>
      </p:sp>
      <p:sp>
        <p:nvSpPr>
          <p:cNvPr id="54" name="ZoneTexte 53"/>
          <p:cNvSpPr txBox="1"/>
          <p:nvPr/>
        </p:nvSpPr>
        <p:spPr>
          <a:xfrm>
            <a:off x="0" y="5822767"/>
            <a:ext cx="8190299" cy="253916"/>
          </a:xfrm>
          <a:prstGeom prst="rect">
            <a:avLst/>
          </a:prstGeom>
          <a:noFill/>
        </p:spPr>
        <p:txBody>
          <a:bodyPr wrap="square" rtlCol="0">
            <a:spAutoFit/>
          </a:bodyPr>
          <a:lstStyle/>
          <a:p>
            <a:pPr defTabSz="685800">
              <a:defRPr/>
            </a:pPr>
            <a:r>
              <a:rPr lang="fr-FR" sz="1050" dirty="0">
                <a:solidFill>
                  <a:srgbClr val="E1E1DB"/>
                </a:solidFill>
                <a:latin typeface="Calibri" panose="020F0502020204030204"/>
              </a:rPr>
              <a:t>Source : Dossier de presse Languedoc 2016 - 2017 </a:t>
            </a:r>
          </a:p>
        </p:txBody>
      </p:sp>
      <p:cxnSp>
        <p:nvCxnSpPr>
          <p:cNvPr id="7" name="Connecteur : en arc 6"/>
          <p:cNvCxnSpPr>
            <a:cxnSpLocks/>
            <a:stCxn id="60" idx="3"/>
            <a:endCxn id="69" idx="1"/>
          </p:cNvCxnSpPr>
          <p:nvPr/>
        </p:nvCxnSpPr>
        <p:spPr>
          <a:xfrm flipV="1">
            <a:off x="2379538" y="4071973"/>
            <a:ext cx="3518387" cy="1429370"/>
          </a:xfrm>
          <a:prstGeom prst="curvedConnector3">
            <a:avLst/>
          </a:prstGeom>
          <a:ln w="28575">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61" name="Groupe 60"/>
          <p:cNvGrpSpPr/>
          <p:nvPr/>
        </p:nvGrpSpPr>
        <p:grpSpPr>
          <a:xfrm>
            <a:off x="6545296" y="2563452"/>
            <a:ext cx="863162" cy="603408"/>
            <a:chOff x="2301764" y="0"/>
            <a:chExt cx="1150882" cy="804544"/>
          </a:xfrm>
        </p:grpSpPr>
        <p:sp>
          <p:nvSpPr>
            <p:cNvPr id="62" name="Trapèze 61"/>
            <p:cNvSpPr/>
            <p:nvPr/>
          </p:nvSpPr>
          <p:spPr>
            <a:xfrm>
              <a:off x="2301764" y="0"/>
              <a:ext cx="1150882" cy="804544"/>
            </a:xfrm>
            <a:prstGeom prst="trapezoid">
              <a:avLst>
                <a:gd name="adj" fmla="val 71524"/>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4" name="Trapèze 4"/>
            <p:cNvSpPr txBox="1"/>
            <p:nvPr/>
          </p:nvSpPr>
          <p:spPr>
            <a:xfrm>
              <a:off x="2301764" y="0"/>
              <a:ext cx="1150882" cy="8045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r>
                <a:rPr lang="fr-FR" sz="1200" dirty="0">
                  <a:solidFill>
                    <a:schemeClr val="tx2"/>
                  </a:solidFill>
                </a:rPr>
                <a:t>AOC Communales</a:t>
              </a:r>
            </a:p>
          </p:txBody>
        </p:sp>
      </p:grpSp>
      <p:grpSp>
        <p:nvGrpSpPr>
          <p:cNvPr id="65" name="Groupe 64"/>
          <p:cNvGrpSpPr/>
          <p:nvPr/>
        </p:nvGrpSpPr>
        <p:grpSpPr>
          <a:xfrm>
            <a:off x="6113715" y="3166860"/>
            <a:ext cx="1726323" cy="603408"/>
            <a:chOff x="1726323" y="804544"/>
            <a:chExt cx="2301764" cy="804544"/>
          </a:xfrm>
        </p:grpSpPr>
        <p:sp>
          <p:nvSpPr>
            <p:cNvPr id="66" name="Trapèze 65"/>
            <p:cNvSpPr/>
            <p:nvPr/>
          </p:nvSpPr>
          <p:spPr>
            <a:xfrm>
              <a:off x="1726323" y="804544"/>
              <a:ext cx="2301764" cy="804544"/>
            </a:xfrm>
            <a:prstGeom prst="trapezoid">
              <a:avLst>
                <a:gd name="adj" fmla="val 71524"/>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7" name="Trapèze 6"/>
            <p:cNvSpPr txBox="1"/>
            <p:nvPr/>
          </p:nvSpPr>
          <p:spPr>
            <a:xfrm>
              <a:off x="2129132" y="804544"/>
              <a:ext cx="1496146" cy="8045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r>
                <a:rPr lang="fr-FR" sz="1200" dirty="0">
                  <a:solidFill>
                    <a:schemeClr val="tx2"/>
                  </a:solidFill>
                </a:rPr>
                <a:t>AOC Sous Régionales</a:t>
              </a:r>
            </a:p>
          </p:txBody>
        </p:sp>
      </p:grpSp>
      <p:grpSp>
        <p:nvGrpSpPr>
          <p:cNvPr id="68" name="Groupe 67"/>
          <p:cNvGrpSpPr/>
          <p:nvPr/>
        </p:nvGrpSpPr>
        <p:grpSpPr>
          <a:xfrm>
            <a:off x="5682134" y="3770269"/>
            <a:ext cx="2589485" cy="603408"/>
            <a:chOff x="1150882" y="1609089"/>
            <a:chExt cx="3452646" cy="804544"/>
          </a:xfrm>
        </p:grpSpPr>
        <p:sp>
          <p:nvSpPr>
            <p:cNvPr id="69" name="Trapèze 68"/>
            <p:cNvSpPr/>
            <p:nvPr/>
          </p:nvSpPr>
          <p:spPr>
            <a:xfrm>
              <a:off x="1150882" y="1609089"/>
              <a:ext cx="3452646" cy="804544"/>
            </a:xfrm>
            <a:prstGeom prst="trapezoid">
              <a:avLst>
                <a:gd name="adj" fmla="val 71524"/>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0" name="Trapèze 8"/>
            <p:cNvSpPr txBox="1"/>
            <p:nvPr/>
          </p:nvSpPr>
          <p:spPr>
            <a:xfrm>
              <a:off x="1755095" y="1609089"/>
              <a:ext cx="2244220" cy="8045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r>
                <a:rPr lang="fr-FR" sz="1200" dirty="0">
                  <a:solidFill>
                    <a:schemeClr val="tx2"/>
                  </a:solidFill>
                </a:rPr>
                <a:t>AOC Régionale</a:t>
              </a:r>
            </a:p>
          </p:txBody>
        </p:sp>
      </p:grpSp>
      <p:grpSp>
        <p:nvGrpSpPr>
          <p:cNvPr id="71" name="Groupe 70"/>
          <p:cNvGrpSpPr/>
          <p:nvPr/>
        </p:nvGrpSpPr>
        <p:grpSpPr>
          <a:xfrm>
            <a:off x="5250554" y="4373678"/>
            <a:ext cx="3452646" cy="603408"/>
            <a:chOff x="575441" y="2413634"/>
            <a:chExt cx="4603528" cy="804544"/>
          </a:xfrm>
        </p:grpSpPr>
        <p:sp>
          <p:nvSpPr>
            <p:cNvPr id="72" name="Trapèze 71"/>
            <p:cNvSpPr/>
            <p:nvPr/>
          </p:nvSpPr>
          <p:spPr>
            <a:xfrm>
              <a:off x="575441" y="2413634"/>
              <a:ext cx="4603528" cy="804544"/>
            </a:xfrm>
            <a:prstGeom prst="trapezoid">
              <a:avLst>
                <a:gd name="adj" fmla="val 71524"/>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3" name="Trapèze 10"/>
            <p:cNvSpPr txBox="1"/>
            <p:nvPr/>
          </p:nvSpPr>
          <p:spPr>
            <a:xfrm>
              <a:off x="1381058" y="2413634"/>
              <a:ext cx="2992293" cy="8045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r>
                <a:rPr lang="fr-FR" sz="1200" dirty="0">
                  <a:solidFill>
                    <a:schemeClr val="tx2"/>
                  </a:solidFill>
                </a:rPr>
                <a:t>IGP Sud de France</a:t>
              </a:r>
            </a:p>
          </p:txBody>
        </p:sp>
      </p:grpSp>
      <p:grpSp>
        <p:nvGrpSpPr>
          <p:cNvPr id="74" name="Groupe 73"/>
          <p:cNvGrpSpPr/>
          <p:nvPr/>
        </p:nvGrpSpPr>
        <p:grpSpPr>
          <a:xfrm>
            <a:off x="4818973" y="4977086"/>
            <a:ext cx="4315808" cy="603408"/>
            <a:chOff x="0" y="3218179"/>
            <a:chExt cx="5754411" cy="804544"/>
          </a:xfrm>
        </p:grpSpPr>
        <p:sp>
          <p:nvSpPr>
            <p:cNvPr id="75" name="Trapèze 74"/>
            <p:cNvSpPr/>
            <p:nvPr/>
          </p:nvSpPr>
          <p:spPr>
            <a:xfrm>
              <a:off x="0" y="3218179"/>
              <a:ext cx="5754411" cy="804544"/>
            </a:xfrm>
            <a:prstGeom prst="trapezoid">
              <a:avLst>
                <a:gd name="adj" fmla="val 71524"/>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6" name="Trapèze 12"/>
            <p:cNvSpPr txBox="1"/>
            <p:nvPr/>
          </p:nvSpPr>
          <p:spPr>
            <a:xfrm>
              <a:off x="1007021" y="3218179"/>
              <a:ext cx="3740367" cy="8045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r>
                <a:rPr lang="fr-FR" sz="1200" dirty="0">
                  <a:solidFill>
                    <a:schemeClr val="tx2"/>
                  </a:solidFill>
                </a:rPr>
                <a:t>Vin de France</a:t>
              </a:r>
            </a:p>
          </p:txBody>
        </p:sp>
      </p:grpSp>
      <p:cxnSp>
        <p:nvCxnSpPr>
          <p:cNvPr id="21" name="Connecteur : en arc 20"/>
          <p:cNvCxnSpPr>
            <a:cxnSpLocks/>
            <a:endCxn id="69" idx="1"/>
          </p:cNvCxnSpPr>
          <p:nvPr/>
        </p:nvCxnSpPr>
        <p:spPr>
          <a:xfrm rot="10800000" flipH="1">
            <a:off x="3670430" y="4071974"/>
            <a:ext cx="2227495" cy="532796"/>
          </a:xfrm>
          <a:prstGeom prst="curvedConnector3">
            <a:avLst>
              <a:gd name="adj1" fmla="val 2666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7" name="Accolade fermante 76"/>
          <p:cNvSpPr/>
          <p:nvPr/>
        </p:nvSpPr>
        <p:spPr>
          <a:xfrm>
            <a:off x="3511405" y="4357679"/>
            <a:ext cx="159026" cy="494180"/>
          </a:xfrm>
          <a:prstGeom prst="rightBrace">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350"/>
          </a:p>
        </p:txBody>
      </p:sp>
      <p:sp>
        <p:nvSpPr>
          <p:cNvPr id="78" name="Accolade fermante 77"/>
          <p:cNvSpPr/>
          <p:nvPr/>
        </p:nvSpPr>
        <p:spPr>
          <a:xfrm>
            <a:off x="2573002" y="3894989"/>
            <a:ext cx="159026" cy="494180"/>
          </a:xfrm>
          <a:prstGeom prst="rightBrace">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350"/>
          </a:p>
        </p:txBody>
      </p:sp>
      <p:cxnSp>
        <p:nvCxnSpPr>
          <p:cNvPr id="28" name="Connecteur : en arc 27"/>
          <p:cNvCxnSpPr>
            <a:endCxn id="66" idx="1"/>
          </p:cNvCxnSpPr>
          <p:nvPr/>
        </p:nvCxnSpPr>
        <p:spPr>
          <a:xfrm flipV="1">
            <a:off x="2732027" y="3468564"/>
            <a:ext cx="3597479" cy="673515"/>
          </a:xfrm>
          <a:prstGeom prst="curvedConnector3">
            <a:avLst/>
          </a:prstGeom>
          <a:ln w="28575">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9" name="Accolade fermante 78"/>
          <p:cNvSpPr/>
          <p:nvPr/>
        </p:nvSpPr>
        <p:spPr>
          <a:xfrm>
            <a:off x="2573002" y="2316362"/>
            <a:ext cx="159026" cy="494180"/>
          </a:xfrm>
          <a:prstGeom prst="rightBrace">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350"/>
          </a:p>
        </p:txBody>
      </p:sp>
      <p:sp>
        <p:nvSpPr>
          <p:cNvPr id="80" name="Accolade fermante 79"/>
          <p:cNvSpPr/>
          <p:nvPr/>
        </p:nvSpPr>
        <p:spPr>
          <a:xfrm>
            <a:off x="3472621" y="2777842"/>
            <a:ext cx="159026" cy="494180"/>
          </a:xfrm>
          <a:prstGeom prst="rightBrace">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350"/>
          </a:p>
        </p:txBody>
      </p:sp>
      <p:cxnSp>
        <p:nvCxnSpPr>
          <p:cNvPr id="82" name="Connecteur : en arc 81"/>
          <p:cNvCxnSpPr>
            <a:stCxn id="79" idx="1"/>
            <a:endCxn id="64" idx="1"/>
          </p:cNvCxnSpPr>
          <p:nvPr/>
        </p:nvCxnSpPr>
        <p:spPr>
          <a:xfrm rot="10800000" flipH="1" flipV="1">
            <a:off x="2732027" y="2563452"/>
            <a:ext cx="3813269" cy="301704"/>
          </a:xfrm>
          <a:prstGeom prst="curvedConnector3">
            <a:avLst>
              <a:gd name="adj1" fmla="val 4737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5" name="Connecteur : en arc 94"/>
          <p:cNvCxnSpPr>
            <a:cxnSpLocks/>
            <a:endCxn id="64" idx="1"/>
          </p:cNvCxnSpPr>
          <p:nvPr/>
        </p:nvCxnSpPr>
        <p:spPr>
          <a:xfrm flipV="1">
            <a:off x="3739045" y="2865157"/>
            <a:ext cx="2806251" cy="161477"/>
          </a:xfrm>
          <a:prstGeom prst="curvedConnector3">
            <a:avLst/>
          </a:prstGeom>
          <a:ln w="28575">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1" name="Connecteur droit 80"/>
          <p:cNvCxnSpPr/>
          <p:nvPr/>
        </p:nvCxnSpPr>
        <p:spPr>
          <a:xfrm flipV="1">
            <a:off x="1275398" y="1097390"/>
            <a:ext cx="6466404" cy="25916"/>
          </a:xfrm>
          <a:prstGeom prst="line">
            <a:avLst/>
          </a:prstGeom>
          <a:ln w="38100" cmpd="sng">
            <a:solidFill>
              <a:srgbClr val="D8002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98815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p:tgtEl>
                                          <p:spTgt spid="74"/>
                                        </p:tgtEl>
                                        <p:attrNameLst>
                                          <p:attrName>ppt_y</p:attrName>
                                        </p:attrNameLst>
                                      </p:cBhvr>
                                      <p:tavLst>
                                        <p:tav tm="0">
                                          <p:val>
                                            <p:strVal val="#ppt_y+#ppt_h*1.125000"/>
                                          </p:val>
                                        </p:tav>
                                        <p:tav tm="100000">
                                          <p:val>
                                            <p:strVal val="#ppt_y"/>
                                          </p:val>
                                        </p:tav>
                                      </p:tavLst>
                                    </p:anim>
                                    <p:animEffect transition="in" filter="wipe(up)">
                                      <p:cBhvr>
                                        <p:cTn id="8" dur="500"/>
                                        <p:tgtEl>
                                          <p:spTgt spid="74"/>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500"/>
                                        <p:tgtEl>
                                          <p:spTgt spid="71"/>
                                        </p:tgtEl>
                                        <p:attrNameLst>
                                          <p:attrName>ppt_y</p:attrName>
                                        </p:attrNameLst>
                                      </p:cBhvr>
                                      <p:tavLst>
                                        <p:tav tm="0">
                                          <p:val>
                                            <p:strVal val="#ppt_y+#ppt_h*1.125000"/>
                                          </p:val>
                                        </p:tav>
                                        <p:tav tm="100000">
                                          <p:val>
                                            <p:strVal val="#ppt_y"/>
                                          </p:val>
                                        </p:tav>
                                      </p:tavLst>
                                    </p:anim>
                                    <p:animEffect transition="in" filter="wipe(up)">
                                      <p:cBhvr>
                                        <p:cTn id="13" dur="500"/>
                                        <p:tgtEl>
                                          <p:spTgt spid="71"/>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68"/>
                                        </p:tgtEl>
                                        <p:attrNameLst>
                                          <p:attrName>style.visibility</p:attrName>
                                        </p:attrNameLst>
                                      </p:cBhvr>
                                      <p:to>
                                        <p:strVal val="visible"/>
                                      </p:to>
                                    </p:set>
                                    <p:anim calcmode="lin" valueType="num">
                                      <p:cBhvr additive="base">
                                        <p:cTn id="17" dur="500"/>
                                        <p:tgtEl>
                                          <p:spTgt spid="68"/>
                                        </p:tgtEl>
                                        <p:attrNameLst>
                                          <p:attrName>ppt_y</p:attrName>
                                        </p:attrNameLst>
                                      </p:cBhvr>
                                      <p:tavLst>
                                        <p:tav tm="0">
                                          <p:val>
                                            <p:strVal val="#ppt_y+#ppt_h*1.125000"/>
                                          </p:val>
                                        </p:tav>
                                        <p:tav tm="100000">
                                          <p:val>
                                            <p:strVal val="#ppt_y"/>
                                          </p:val>
                                        </p:tav>
                                      </p:tavLst>
                                    </p:anim>
                                    <p:animEffect transition="in" filter="wipe(up)">
                                      <p:cBhvr>
                                        <p:cTn id="18" dur="500"/>
                                        <p:tgtEl>
                                          <p:spTgt spid="6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p:tgtEl>
                                          <p:spTgt spid="65"/>
                                        </p:tgtEl>
                                        <p:attrNameLst>
                                          <p:attrName>ppt_y</p:attrName>
                                        </p:attrNameLst>
                                      </p:cBhvr>
                                      <p:tavLst>
                                        <p:tav tm="0">
                                          <p:val>
                                            <p:strVal val="#ppt_y+#ppt_h*1.125000"/>
                                          </p:val>
                                        </p:tav>
                                        <p:tav tm="100000">
                                          <p:val>
                                            <p:strVal val="#ppt_y"/>
                                          </p:val>
                                        </p:tav>
                                      </p:tavLst>
                                    </p:anim>
                                    <p:animEffect transition="in" filter="wipe(up)">
                                      <p:cBhvr>
                                        <p:cTn id="44" dur="500"/>
                                        <p:tgtEl>
                                          <p:spTgt spid="6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additive="base">
                                        <p:cTn id="55" dur="500"/>
                                        <p:tgtEl>
                                          <p:spTgt spid="61"/>
                                        </p:tgtEl>
                                        <p:attrNameLst>
                                          <p:attrName>ppt_y</p:attrName>
                                        </p:attrNameLst>
                                      </p:cBhvr>
                                      <p:tavLst>
                                        <p:tav tm="0">
                                          <p:val>
                                            <p:strVal val="#ppt_y+#ppt_h*1.125000"/>
                                          </p:val>
                                        </p:tav>
                                        <p:tav tm="100000">
                                          <p:val>
                                            <p:strVal val="#ppt_y"/>
                                          </p:val>
                                        </p:tav>
                                      </p:tavLst>
                                    </p:anim>
                                    <p:animEffect transition="in" filter="wipe(up)">
                                      <p:cBhvr>
                                        <p:cTn id="56" dur="500"/>
                                        <p:tgtEl>
                                          <p:spTgt spid="61"/>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3" grpId="0"/>
      <p:bldP spid="77" grpId="0" animBg="1"/>
      <p:bldP spid="78" grpId="0" animBg="1"/>
      <p:bldP spid="79" grpId="0" animBg="1"/>
      <p:bldP spid="8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flipV="1">
            <a:off x="1321790" y="1391722"/>
            <a:ext cx="6466404" cy="25916"/>
          </a:xfrm>
          <a:prstGeom prst="line">
            <a:avLst/>
          </a:prstGeom>
          <a:ln w="38100" cmpd="sng">
            <a:solidFill>
              <a:srgbClr val="D8002D"/>
            </a:solidFill>
          </a:ln>
        </p:spPr>
        <p:style>
          <a:lnRef idx="2">
            <a:schemeClr val="accent1"/>
          </a:lnRef>
          <a:fillRef idx="0">
            <a:schemeClr val="accent1"/>
          </a:fillRef>
          <a:effectRef idx="1">
            <a:schemeClr val="accent1"/>
          </a:effectRef>
          <a:fontRef idx="minor">
            <a:schemeClr val="tx1"/>
          </a:fontRef>
        </p:style>
      </p:cxnSp>
      <p:sp>
        <p:nvSpPr>
          <p:cNvPr id="7" name="Titre 6"/>
          <p:cNvSpPr>
            <a:spLocks noGrp="1"/>
          </p:cNvSpPr>
          <p:nvPr>
            <p:ph type="title"/>
          </p:nvPr>
        </p:nvSpPr>
        <p:spPr/>
        <p:txBody>
          <a:bodyPr/>
          <a:lstStyle/>
          <a:p>
            <a:endParaRPr lang="fr-FR" dirty="0"/>
          </a:p>
        </p:txBody>
      </p:sp>
      <p:sp>
        <p:nvSpPr>
          <p:cNvPr id="9" name="Espace réservé du contenu 8"/>
          <p:cNvSpPr>
            <a:spLocks noGrp="1"/>
          </p:cNvSpPr>
          <p:nvPr>
            <p:ph idx="1"/>
          </p:nvPr>
        </p:nvSpPr>
        <p:spPr/>
        <p:txBody>
          <a:bodyPr/>
          <a:lstStyle/>
          <a:p>
            <a:endParaRPr lang="fr-FR"/>
          </a:p>
        </p:txBody>
      </p:sp>
      <p:pic>
        <p:nvPicPr>
          <p:cNvPr id="10" name="Espace réservé du contenu 3"/>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209724" y="208034"/>
            <a:ext cx="8934275" cy="6353017"/>
          </a:xfrm>
          <a:prstGeom prst="rect">
            <a:avLst/>
          </a:prstGeom>
        </p:spPr>
      </p:pic>
      <p:cxnSp>
        <p:nvCxnSpPr>
          <p:cNvPr id="5" name="Connecteur droit avec flèche 4"/>
          <p:cNvCxnSpPr/>
          <p:nvPr/>
        </p:nvCxnSpPr>
        <p:spPr>
          <a:xfrm flipH="1">
            <a:off x="1249960" y="2785145"/>
            <a:ext cx="553673" cy="93117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773232658"/>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786</TotalTime>
  <Words>621</Words>
  <Application>Microsoft Macintosh PowerPoint</Application>
  <PresentationFormat>Présentation à l'écran (4:3)</PresentationFormat>
  <Paragraphs>200</Paragraphs>
  <Slides>26</Slides>
  <Notes>2</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Thème Office</vt:lpstr>
      <vt:lpstr>Présentation PowerPoint</vt:lpstr>
      <vt:lpstr>La vinification en blanc</vt:lpstr>
      <vt:lpstr>La vinification en rouge</vt:lpstr>
      <vt:lpstr>Présentation PowerPoint</vt:lpstr>
      <vt:lpstr>Présentation PowerPoint</vt:lpstr>
      <vt:lpstr>Les vins du Languedoc</vt:lpstr>
      <vt:lpstr>Présentation PowerPoint</vt:lpstr>
      <vt:lpstr>Hiérarchisation des appellations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Faculté des sciences strasbourg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Julien SIMON</dc:creator>
  <cp:lastModifiedBy>Catherine LIU</cp:lastModifiedBy>
  <cp:revision>53</cp:revision>
  <dcterms:created xsi:type="dcterms:W3CDTF">2017-01-10T21:44:50Z</dcterms:created>
  <dcterms:modified xsi:type="dcterms:W3CDTF">2017-02-21T10:54:30Z</dcterms:modified>
</cp:coreProperties>
</file>