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media/image51.jpeg" ContentType="image/jpeg"/>
  <Override PartName="/ppt/media/image9.png" ContentType="image/png"/>
  <Override PartName="/ppt/media/image57.png" ContentType="image/png"/>
  <Override PartName="/ppt/media/image28.jpeg" ContentType="image/jpeg"/>
  <Override PartName="/ppt/media/image1.png" ContentType="image/png"/>
  <Override PartName="/ppt/media/image58.png" ContentType="image/png"/>
  <Override PartName="/ppt/media/image2.png" ContentType="image/png"/>
  <Override PartName="/ppt/media/image17.jpeg" ContentType="image/jpeg"/>
  <Override PartName="/ppt/media/image3.png" ContentType="image/png"/>
  <Override PartName="/ppt/media/image45.jpeg" ContentType="image/jpeg"/>
  <Override PartName="/ppt/media/image4.png" ContentType="image/png"/>
  <Override PartName="/ppt/media/image5.png" ContentType="image/png"/>
  <Override PartName="/ppt/media/image34.jpeg" ContentType="image/jpeg"/>
  <Override PartName="/ppt/media/image6.png" ContentType="image/png"/>
  <Override PartName="/ppt/media/image62.jpeg" ContentType="image/jpeg"/>
  <Override PartName="/ppt/media/image7.png" ContentType="image/png"/>
  <Override PartName="/ppt/media/image23.jpeg" ContentType="image/jpeg"/>
  <Override PartName="/ppt/media/image8.png" ContentType="image/png"/>
  <Override PartName="/ppt/media/image29.jpeg" ContentType="image/jpe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jpeg" ContentType="image/jpeg"/>
  <Override PartName="/ppt/media/image16.png" ContentType="image/png"/>
  <Override PartName="/ppt/media/image18.png" ContentType="image/png"/>
  <Override PartName="/ppt/media/image22.png" ContentType="image/png"/>
  <Override PartName="/ppt/media/image19.jpeg" ContentType="image/jpeg"/>
  <Override PartName="/ppt/media/image20.jpeg" ContentType="image/jpeg"/>
  <Override PartName="/ppt/media/image21.png" ContentType="image/png"/>
  <Override PartName="/ppt/media/image24.jpeg" ContentType="image/jpeg"/>
  <Override PartName="/ppt/media/image25.png" ContentType="image/png"/>
  <Override PartName="/ppt/media/image26.png" ContentType="image/png"/>
  <Override PartName="/ppt/media/image27.png" ContentType="image/png"/>
  <Override PartName="/ppt/media/image32.png" ContentType="image/png"/>
  <Override PartName="/ppt/media/image30.jpeg" ContentType="image/jpeg"/>
  <Override PartName="/ppt/media/image31.jpeg" ContentType="image/jpeg"/>
  <Override PartName="/ppt/media/image33.jpeg" ContentType="image/jpeg"/>
  <Override PartName="/ppt/media/image35.jpeg" ContentType="image/jpeg"/>
  <Override PartName="/ppt/media/image36.png" ContentType="image/pn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png" ContentType="image/png"/>
  <Override PartName="/ppt/media/image42.jpeg" ContentType="image/jpeg"/>
  <Override PartName="/ppt/media/image43.jpeg" ContentType="image/jpeg"/>
  <Override PartName="/ppt/media/image60.png" ContentType="image/png"/>
  <Override PartName="/ppt/media/image44.jpeg" ContentType="image/jpeg"/>
  <Override PartName="/ppt/media/image46.png" ContentType="image/png"/>
  <Override PartName="/ppt/media/image47.png" ContentType="image/png"/>
  <Override PartName="/ppt/media/image55.jpeg" ContentType="image/jpeg"/>
  <Override PartName="/ppt/media/image48.png" ContentType="image/png"/>
  <Override PartName="/ppt/media/image49.jpeg" ContentType="image/jpeg"/>
  <Override PartName="/ppt/media/image50.jpeg" ContentType="image/jpeg"/>
  <Override PartName="/ppt/media/image52.png" ContentType="image/png"/>
  <Override PartName="/ppt/media/image53.jpeg" ContentType="image/jpeg"/>
  <Override PartName="/ppt/media/image54.jpeg" ContentType="image/jpeg"/>
  <Override PartName="/ppt/media/image56.png" ContentType="image/png"/>
  <Override PartName="/ppt/media/image59.jpeg" ContentType="image/jpeg"/>
  <Override PartName="/ppt/media/image61.png" ContentType="image/png"/>
  <Override PartName="/ppt/_rels/presentation.xml.rels" ContentType="application/vnd.openxmlformats-package.relationships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Relationship Id="rId3" Type="http://schemas.openxmlformats.org/officeDocument/2006/relationships/image" Target="../media/image6.png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7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38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76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77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15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116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Cliquez et modifiez le titre</a:t>
            </a:r>
            <a:endParaRPr b="0" lang="fr-FR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E6731FEF-9659-4EAF-A8D9-724C488167CA}" type="datetime">
              <a:rPr b="0" lang="fr-FR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04/03/2017</a:t>
            </a:fld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 b="0" lang="fr-FR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7375451E-1E46-45FD-85E2-281AB822BF26}" type="slidenum">
              <a:rPr b="0" lang="fr-FR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 to edit the outline text format</a:t>
            </a:r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 Outline Level</a:t>
            </a:r>
            <a:endParaRPr b="0" lang="fr-FR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Third Outline Level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Fourth Outline Level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Fifth Outline Level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Sixth Outline Level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Seventh Outline Level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04CC4BE9-BD53-4EA0-922C-BCB355C67D2F}" type="datetime">
              <a:rPr b="0" lang="fr-FR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04/03/2017</a:t>
            </a:fld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 b="0" lang="fr-FR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3042A104-3D58-4534-9F0B-5EA76243AF2A}" type="slidenum">
              <a:rPr b="0" lang="fr-FR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 to edit the title text format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 to edit the outline text format</a:t>
            </a:r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 Outline Level</a:t>
            </a:r>
            <a:endParaRPr b="0" lang="fr-FR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Third Outline Level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Fourth Outline Level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Fifth Outline Level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Sixth Outline Level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Seventh Outline Level</a:t>
            </a:r>
            <a:endParaRPr b="0"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Cliquez et modifiez le titre</a:t>
            </a:r>
            <a:endParaRPr b="0" lang="fr-FR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Cliquez pour modifier les styles du texte du masque</a:t>
            </a:r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b="0" lang="fr-FR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Deuxième niveau</a:t>
            </a:r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1143000" indent="-2282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Troisième niveau</a:t>
            </a:r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3" marL="1600200" indent="-22824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Quatrième niveau</a:t>
            </a:r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4" marL="2057400" indent="-228240">
              <a:lnSpc>
                <a:spcPct val="100000"/>
              </a:lnSpc>
              <a:buClr>
                <a:srgbClr val="000000"/>
              </a:buClr>
              <a:buFont typeface="Arial"/>
              <a:buChar char="»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Cinquième niveau</a:t>
            </a:r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2DC23A9F-F51A-4944-940F-477B6561D776}" type="datetime">
              <a:rPr b="0" lang="fr-FR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04/03/2017</a:t>
            </a:fld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 b="0" lang="fr-FR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8C966447-87D9-49B3-90B5-B66467A577B8}" type="slidenum">
              <a:rPr b="0" lang="fr-FR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&lt;number&gt;</a:t>
            </a:fld>
            <a:endParaRPr b="0"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image" Target="../media/image29.jpeg"/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image" Target="../media/image35.jpeg"/><Relationship Id="rId3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image" Target="../media/image38.jpeg"/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jpeg"/><Relationship Id="rId3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image" Target="../media/image44.jpeg"/><Relationship Id="rId3" Type="http://schemas.openxmlformats.org/officeDocument/2006/relationships/image" Target="../media/image45.jpeg"/><Relationship Id="rId4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jpeg"/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image" Target="../media/image54.jpeg"/><Relationship Id="rId3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image" Target="../media/image56.png"/><Relationship Id="rId3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image" Target="../media/image59.jpeg"/><Relationship Id="rId3" Type="http://schemas.openxmlformats.org/officeDocument/2006/relationships/image" Target="../media/image60.png"/><Relationship Id="rId4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image" Target="../media/image62.jpeg"/><Relationship Id="rId3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slideLayout" Target="../slideLayouts/slideLayout2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png"/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png"/><Relationship Id="rId6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jpeg"/><Relationship Id="rId3" Type="http://schemas.openxmlformats.org/officeDocument/2006/relationships/image" Target="../media/image25.png"/><Relationship Id="rId4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Image 9" descr=""/>
          <p:cNvPicPr/>
          <p:nvPr/>
        </p:nvPicPr>
        <p:blipFill>
          <a:blip r:embed="rId1"/>
          <a:stretch/>
        </p:blipFill>
        <p:spPr>
          <a:xfrm>
            <a:off x="90720" y="0"/>
            <a:ext cx="7437960" cy="4181040"/>
          </a:xfrm>
          <a:prstGeom prst="rect">
            <a:avLst/>
          </a:prstGeom>
          <a:ln>
            <a:noFill/>
          </a:ln>
        </p:spPr>
      </p:pic>
      <p:sp>
        <p:nvSpPr>
          <p:cNvPr id="118" name="CustomShape 1"/>
          <p:cNvSpPr/>
          <p:nvPr/>
        </p:nvSpPr>
        <p:spPr>
          <a:xfrm>
            <a:off x="1782360" y="1954440"/>
            <a:ext cx="5133960" cy="2162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4400" spc="-1" strike="noStrike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Boire avec Racaille</a:t>
            </a:r>
            <a:endParaRPr b="0" lang="fr-FR" sz="1800" spc="-1" strike="noStrike">
              <a:solidFill>
                <a:srgbClr val="ff3333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ff3333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b="1" lang="fr-FR" sz="4800" spc="-1" strike="noStrike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Vins du SUD-OUEST</a:t>
            </a:r>
            <a:endParaRPr b="0" lang="fr-FR" sz="1800" spc="-1" strike="noStrike">
              <a:solidFill>
                <a:srgbClr val="ff3333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19" name="Image 6" descr=""/>
          <p:cNvPicPr/>
          <p:nvPr/>
        </p:nvPicPr>
        <p:blipFill>
          <a:blip r:embed="rId2"/>
          <a:stretch/>
        </p:blipFill>
        <p:spPr>
          <a:xfrm>
            <a:off x="1982520" y="4436280"/>
            <a:ext cx="4962960" cy="1600560"/>
          </a:xfrm>
          <a:prstGeom prst="rect">
            <a:avLst/>
          </a:prstGeom>
          <a:ln>
            <a:noFill/>
          </a:ln>
        </p:spPr>
      </p:pic>
      <p:sp>
        <p:nvSpPr>
          <p:cNvPr id="120" name="CustomShape 2"/>
          <p:cNvSpPr/>
          <p:nvPr/>
        </p:nvSpPr>
        <p:spPr>
          <a:xfrm>
            <a:off x="1308600" y="518400"/>
            <a:ext cx="669636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50000"/>
              </a:lnSpc>
            </a:pPr>
            <a:r>
              <a:rPr b="1" lang="fr-FR" sz="2400" spc="-1" strike="noStrike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L’association des Etudiants Oenologues de Toulouse</a:t>
            </a:r>
            <a:endParaRPr b="0" lang="fr-FR" sz="1800" spc="-1" strike="noStrike">
              <a:solidFill>
                <a:srgbClr val="ff3333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50000"/>
              </a:lnSpc>
            </a:pPr>
            <a:r>
              <a:rPr b="0" lang="fr-FR" sz="2000" spc="-1" strike="noStrike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vous présente </a:t>
            </a:r>
            <a:endParaRPr b="0" lang="fr-FR" sz="1800" spc="-1" strike="noStrike">
              <a:solidFill>
                <a:srgbClr val="ff3333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21" name="Image 4" descr=""/>
          <p:cNvPicPr/>
          <p:nvPr/>
        </p:nvPicPr>
        <p:blipFill>
          <a:blip r:embed="rId3"/>
          <a:srcRect l="4929" t="5002" r="7832" b="16500"/>
          <a:stretch/>
        </p:blipFill>
        <p:spPr>
          <a:xfrm>
            <a:off x="7056000" y="1494000"/>
            <a:ext cx="2059920" cy="2034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Image 1" descr=""/>
          <p:cNvPicPr/>
          <p:nvPr/>
        </p:nvPicPr>
        <p:blipFill>
          <a:blip r:embed="rId1"/>
          <a:stretch/>
        </p:blipFill>
        <p:spPr>
          <a:xfrm>
            <a:off x="5510520" y="1690560"/>
            <a:ext cx="3129840" cy="1588680"/>
          </a:xfrm>
          <a:prstGeom prst="rect">
            <a:avLst/>
          </a:prstGeom>
          <a:ln>
            <a:noFill/>
          </a:ln>
        </p:spPr>
      </p:pic>
      <p:sp>
        <p:nvSpPr>
          <p:cNvPr id="159" name="Line 1"/>
          <p:cNvSpPr/>
          <p:nvPr/>
        </p:nvSpPr>
        <p:spPr>
          <a:xfrm flipV="1">
            <a:off x="1321560" y="1049400"/>
            <a:ext cx="6466320" cy="25920"/>
          </a:xfrm>
          <a:prstGeom prst="line">
            <a:avLst/>
          </a:prstGeom>
          <a:ln w="38160">
            <a:solidFill>
              <a:srgbClr val="d8002d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60" name="CustomShape 2"/>
          <p:cNvSpPr/>
          <p:nvPr/>
        </p:nvSpPr>
        <p:spPr>
          <a:xfrm>
            <a:off x="1476720" y="280080"/>
            <a:ext cx="6144480" cy="882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Domaine Le Roc : La Folle Noire D’Ambat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" name="CustomShape 3"/>
          <p:cNvSpPr/>
          <p:nvPr/>
        </p:nvSpPr>
        <p:spPr>
          <a:xfrm>
            <a:off x="863640" y="1309680"/>
            <a:ext cx="6924240" cy="813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Terroir : terroir particulier de fronton riche en boulbènes (sable + argile)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100% Négrette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Vinification : mise en cuve par simple gravité , foulage léger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Élevage en foudre de 20hL.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Pigeages et remontages réguliers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Travail au domaine avec le minimum d’intrants, et de machines dans le vin (turbo pigeur par ex)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Espace réservé du contenu 3" descr=""/>
          <p:cNvPicPr/>
          <p:nvPr/>
        </p:nvPicPr>
        <p:blipFill>
          <a:blip r:embed="rId1"/>
          <a:stretch/>
        </p:blipFill>
        <p:spPr>
          <a:xfrm>
            <a:off x="0" y="211320"/>
            <a:ext cx="9143640" cy="6457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age 12" descr=""/>
          <p:cNvPicPr/>
          <p:nvPr/>
        </p:nvPicPr>
        <p:blipFill>
          <a:blip r:embed="rId1"/>
          <a:stretch/>
        </p:blipFill>
        <p:spPr>
          <a:xfrm>
            <a:off x="6219720" y="2349720"/>
            <a:ext cx="2532600" cy="2532600"/>
          </a:xfrm>
          <a:prstGeom prst="rect">
            <a:avLst/>
          </a:prstGeom>
          <a:ln>
            <a:noFill/>
          </a:ln>
        </p:spPr>
      </p:pic>
      <p:pic>
        <p:nvPicPr>
          <p:cNvPr id="164" name="Image 11" descr=""/>
          <p:cNvPicPr/>
          <p:nvPr/>
        </p:nvPicPr>
        <p:blipFill>
          <a:blip r:embed="rId2"/>
          <a:stretch/>
        </p:blipFill>
        <p:spPr>
          <a:xfrm>
            <a:off x="3897360" y="5191560"/>
            <a:ext cx="2343960" cy="1544760"/>
          </a:xfrm>
          <a:prstGeom prst="rect">
            <a:avLst/>
          </a:prstGeom>
          <a:ln>
            <a:noFill/>
          </a:ln>
        </p:spPr>
      </p:pic>
      <p:pic>
        <p:nvPicPr>
          <p:cNvPr id="165" name="Image 8" descr=""/>
          <p:cNvPicPr/>
          <p:nvPr/>
        </p:nvPicPr>
        <p:blipFill>
          <a:blip r:embed="rId3"/>
          <a:stretch/>
        </p:blipFill>
        <p:spPr>
          <a:xfrm>
            <a:off x="5394240" y="880920"/>
            <a:ext cx="3774240" cy="1662840"/>
          </a:xfrm>
          <a:prstGeom prst="rect">
            <a:avLst/>
          </a:prstGeom>
          <a:ln>
            <a:noFill/>
          </a:ln>
        </p:spPr>
      </p:pic>
      <p:pic>
        <p:nvPicPr>
          <p:cNvPr id="166" name="Image 7" descr=""/>
          <p:cNvPicPr/>
          <p:nvPr/>
        </p:nvPicPr>
        <p:blipFill>
          <a:blip r:embed="rId4"/>
          <a:stretch/>
        </p:blipFill>
        <p:spPr>
          <a:xfrm>
            <a:off x="-662760" y="1472040"/>
            <a:ext cx="3733560" cy="4287960"/>
          </a:xfrm>
          <a:prstGeom prst="rect">
            <a:avLst/>
          </a:prstGeom>
          <a:ln>
            <a:noFill/>
          </a:ln>
        </p:spPr>
      </p:pic>
      <p:sp>
        <p:nvSpPr>
          <p:cNvPr id="167" name="Line 1"/>
          <p:cNvSpPr/>
          <p:nvPr/>
        </p:nvSpPr>
        <p:spPr>
          <a:xfrm flipV="1">
            <a:off x="1321560" y="1049400"/>
            <a:ext cx="6466320" cy="25920"/>
          </a:xfrm>
          <a:prstGeom prst="line">
            <a:avLst/>
          </a:prstGeom>
          <a:ln w="38160">
            <a:solidFill>
              <a:srgbClr val="d8002d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68" name="CustomShape 2"/>
          <p:cNvSpPr/>
          <p:nvPr/>
        </p:nvSpPr>
        <p:spPr>
          <a:xfrm>
            <a:off x="1674720" y="1472040"/>
            <a:ext cx="5941440" cy="478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85840" indent="-28548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Robe 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Wingdings"/>
              </a:rPr>
              <a:t>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 Grenat, reflets violets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Nez 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Wingdings"/>
              </a:rPr>
              <a:t>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 Violette intense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             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Wingdings"/>
              </a:rPr>
              <a:t>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Mure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Wingdings"/>
              </a:rPr>
              <a:t>	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Wingdings"/>
              </a:rPr>
              <a:t> 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 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Note poivrée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Bouche   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Wingdings"/>
              </a:rPr>
              <a:t>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 Fruité et floral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Bouche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   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Wingdings"/>
              </a:rPr>
              <a:t>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 Structure lègère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 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Accords mets &amp; vins : à l’apéritif, du saucisson ou un cassoulet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" name="CustomShape 3"/>
          <p:cNvSpPr/>
          <p:nvPr/>
        </p:nvSpPr>
        <p:spPr>
          <a:xfrm>
            <a:off x="923040" y="319320"/>
            <a:ext cx="6144480" cy="882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Domaine Le Roc : La Folle Noire D’Ambat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age 7" descr=""/>
          <p:cNvPicPr/>
          <p:nvPr/>
        </p:nvPicPr>
        <p:blipFill>
          <a:blip r:embed="rId1"/>
          <a:stretch/>
        </p:blipFill>
        <p:spPr>
          <a:xfrm>
            <a:off x="372960" y="1289520"/>
            <a:ext cx="8565480" cy="5473080"/>
          </a:xfrm>
          <a:prstGeom prst="rect">
            <a:avLst/>
          </a:prstGeom>
          <a:ln>
            <a:noFill/>
          </a:ln>
        </p:spPr>
      </p:pic>
      <p:sp>
        <p:nvSpPr>
          <p:cNvPr id="171" name="CustomShape 1"/>
          <p:cNvSpPr/>
          <p:nvPr/>
        </p:nvSpPr>
        <p:spPr>
          <a:xfrm>
            <a:off x="4626720" y="5772240"/>
            <a:ext cx="88200" cy="968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72" name="CustomShape 2"/>
          <p:cNvSpPr/>
          <p:nvPr/>
        </p:nvSpPr>
        <p:spPr>
          <a:xfrm>
            <a:off x="3167280" y="5565960"/>
            <a:ext cx="1342080" cy="219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chemeClr val="tx1"/>
            </a:solidFill>
            <a:round/>
            <a:tailEnd len="med" type="arrow" w="med"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73" name="Line 3"/>
          <p:cNvSpPr/>
          <p:nvPr/>
        </p:nvSpPr>
        <p:spPr>
          <a:xfrm flipV="1">
            <a:off x="1321560" y="1049400"/>
            <a:ext cx="6466320" cy="25920"/>
          </a:xfrm>
          <a:prstGeom prst="line">
            <a:avLst/>
          </a:prstGeom>
          <a:ln w="38160">
            <a:solidFill>
              <a:srgbClr val="d8002d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74" name="CustomShape 4"/>
          <p:cNvSpPr/>
          <p:nvPr/>
        </p:nvSpPr>
        <p:spPr>
          <a:xfrm>
            <a:off x="2020320" y="396000"/>
            <a:ext cx="4166280" cy="761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Château les Vignals : Symphonie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5" name="CustomShape 5"/>
          <p:cNvSpPr/>
          <p:nvPr/>
        </p:nvSpPr>
        <p:spPr>
          <a:xfrm>
            <a:off x="1870560" y="5273280"/>
            <a:ext cx="1311480" cy="70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Cesteyrols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(Gaillac)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Line 1"/>
          <p:cNvSpPr/>
          <p:nvPr/>
        </p:nvSpPr>
        <p:spPr>
          <a:xfrm flipV="1">
            <a:off x="1321560" y="1049400"/>
            <a:ext cx="6466320" cy="25920"/>
          </a:xfrm>
          <a:prstGeom prst="line">
            <a:avLst/>
          </a:prstGeom>
          <a:ln w="38160">
            <a:solidFill>
              <a:srgbClr val="d8002d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77" name="CustomShape 2"/>
          <p:cNvSpPr/>
          <p:nvPr/>
        </p:nvSpPr>
        <p:spPr>
          <a:xfrm>
            <a:off x="2095920" y="414720"/>
            <a:ext cx="4166280" cy="106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Château les Vignals : Symphonie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8" name="CustomShape 3"/>
          <p:cNvSpPr/>
          <p:nvPr/>
        </p:nvSpPr>
        <p:spPr>
          <a:xfrm>
            <a:off x="1321920" y="1375200"/>
            <a:ext cx="6924240" cy="484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Historiquement : dépendance d’un monastère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Domaine familial : famille Vanoli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Braucol, Syrah, Merlot, Duras, Cabernet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70 Ha certifiés en Agriculture Biologique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AOC en 1970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9" name="Image 1" descr=""/>
          <p:cNvPicPr/>
          <p:nvPr/>
        </p:nvPicPr>
        <p:blipFill>
          <a:blip r:embed="rId1"/>
          <a:stretch/>
        </p:blipFill>
        <p:spPr>
          <a:xfrm>
            <a:off x="3729600" y="4183920"/>
            <a:ext cx="4395240" cy="2402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age 2" descr=""/>
          <p:cNvPicPr/>
          <p:nvPr/>
        </p:nvPicPr>
        <p:blipFill>
          <a:blip r:embed="rId1"/>
          <a:stretch/>
        </p:blipFill>
        <p:spPr>
          <a:xfrm>
            <a:off x="-909000" y="1309680"/>
            <a:ext cx="3428640" cy="4866840"/>
          </a:xfrm>
          <a:prstGeom prst="rect">
            <a:avLst/>
          </a:prstGeom>
          <a:ln>
            <a:noFill/>
          </a:ln>
        </p:spPr>
      </p:pic>
      <p:pic>
        <p:nvPicPr>
          <p:cNvPr id="181" name="Image 3" descr=""/>
          <p:cNvPicPr/>
          <p:nvPr/>
        </p:nvPicPr>
        <p:blipFill>
          <a:blip r:embed="rId2"/>
          <a:stretch/>
        </p:blipFill>
        <p:spPr>
          <a:xfrm>
            <a:off x="7620120" y="5318280"/>
            <a:ext cx="1669320" cy="1520280"/>
          </a:xfrm>
          <a:prstGeom prst="rect">
            <a:avLst/>
          </a:prstGeom>
          <a:ln>
            <a:noFill/>
          </a:ln>
        </p:spPr>
      </p:pic>
      <p:sp>
        <p:nvSpPr>
          <p:cNvPr id="182" name="Line 1"/>
          <p:cNvSpPr/>
          <p:nvPr/>
        </p:nvSpPr>
        <p:spPr>
          <a:xfrm flipV="1">
            <a:off x="1321560" y="1049400"/>
            <a:ext cx="6466320" cy="25920"/>
          </a:xfrm>
          <a:prstGeom prst="line">
            <a:avLst/>
          </a:prstGeom>
          <a:ln w="38160">
            <a:solidFill>
              <a:srgbClr val="d8002d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83" name="CustomShape 2"/>
          <p:cNvSpPr/>
          <p:nvPr/>
        </p:nvSpPr>
        <p:spPr>
          <a:xfrm>
            <a:off x="1996920" y="431280"/>
            <a:ext cx="3938040" cy="761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Château les Vignals : 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Symphonie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4" name="CustomShape 3"/>
          <p:cNvSpPr/>
          <p:nvPr/>
        </p:nvSpPr>
        <p:spPr>
          <a:xfrm>
            <a:off x="1502640" y="1576440"/>
            <a:ext cx="6924240" cy="4479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AOP Gaillac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Vendanges manuelles, production mesurée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Vinifié traditionnellement, en cuve inox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Passage en barrique et foudres de 25hL pendant 1an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60% Brocol, 30% Merlot, 10% Cabernet Sauvignon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Espace réservé du contenu 3" descr=""/>
          <p:cNvPicPr/>
          <p:nvPr/>
        </p:nvPicPr>
        <p:blipFill>
          <a:blip r:embed="rId1"/>
          <a:stretch/>
        </p:blipFill>
        <p:spPr>
          <a:xfrm>
            <a:off x="0" y="211320"/>
            <a:ext cx="9143640" cy="6457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Image 8" descr=""/>
          <p:cNvPicPr/>
          <p:nvPr/>
        </p:nvPicPr>
        <p:blipFill>
          <a:blip r:embed="rId1"/>
          <a:stretch/>
        </p:blipFill>
        <p:spPr>
          <a:xfrm>
            <a:off x="6155280" y="4916520"/>
            <a:ext cx="2568960" cy="1643760"/>
          </a:xfrm>
          <a:prstGeom prst="rect">
            <a:avLst/>
          </a:prstGeom>
          <a:ln>
            <a:noFill/>
          </a:ln>
        </p:spPr>
      </p:pic>
      <p:pic>
        <p:nvPicPr>
          <p:cNvPr id="187" name="Image 7" descr=""/>
          <p:cNvPicPr/>
          <p:nvPr/>
        </p:nvPicPr>
        <p:blipFill>
          <a:blip r:embed="rId2"/>
          <a:stretch/>
        </p:blipFill>
        <p:spPr>
          <a:xfrm>
            <a:off x="-766440" y="1350360"/>
            <a:ext cx="3428640" cy="4866840"/>
          </a:xfrm>
          <a:prstGeom prst="rect">
            <a:avLst/>
          </a:prstGeom>
          <a:ln>
            <a:noFill/>
          </a:ln>
        </p:spPr>
      </p:pic>
      <p:sp>
        <p:nvSpPr>
          <p:cNvPr id="188" name="Line 1"/>
          <p:cNvSpPr/>
          <p:nvPr/>
        </p:nvSpPr>
        <p:spPr>
          <a:xfrm flipV="1">
            <a:off x="1321560" y="1049400"/>
            <a:ext cx="6466320" cy="25920"/>
          </a:xfrm>
          <a:prstGeom prst="line">
            <a:avLst/>
          </a:prstGeom>
          <a:ln w="38160">
            <a:solidFill>
              <a:srgbClr val="d8002d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89" name="CustomShape 2"/>
          <p:cNvSpPr/>
          <p:nvPr/>
        </p:nvSpPr>
        <p:spPr>
          <a:xfrm>
            <a:off x="2094120" y="414720"/>
            <a:ext cx="3869280" cy="761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Château les Vignals :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Symphonie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0" name="CustomShape 3"/>
          <p:cNvSpPr/>
          <p:nvPr/>
        </p:nvSpPr>
        <p:spPr>
          <a:xfrm>
            <a:off x="1960560" y="1217520"/>
            <a:ext cx="6544800" cy="441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85840" indent="-28548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Robe 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Wingdings"/>
              </a:rPr>
              <a:t>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 pourpre/ reflets rubis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Nez 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Wingdings"/>
              </a:rPr>
              <a:t>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 Fruits mûrs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Wingdings"/>
              </a:rPr>
              <a:t>	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Wingdings"/>
              </a:rPr>
              <a:t> 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 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torréfaction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Bouche   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Wingdings"/>
              </a:rPr>
              <a:t>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 Attaque franche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20000"/>
              </a:lnSpc>
              <a:buClr>
                <a:srgbClr val="ffffff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Bouche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 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Wingdings"/>
              </a:rPr>
              <a:t>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 charpente tannique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Wingdings"/>
              </a:rPr>
              <a:t>	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Wingdings"/>
              </a:rPr>
              <a:t>  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aromes fruités, finale épicée/torréfiée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 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Accords mets &amp; vins : Magret de Canard!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1" name="Image 9" descr=""/>
          <p:cNvPicPr/>
          <p:nvPr/>
        </p:nvPicPr>
        <p:blipFill>
          <a:blip r:embed="rId3"/>
          <a:stretch/>
        </p:blipFill>
        <p:spPr>
          <a:xfrm>
            <a:off x="6155280" y="1378080"/>
            <a:ext cx="1968480" cy="1688400"/>
          </a:xfrm>
          <a:prstGeom prst="rect">
            <a:avLst/>
          </a:prstGeom>
          <a:ln>
            <a:noFill/>
          </a:ln>
        </p:spPr>
      </p:pic>
      <p:pic>
        <p:nvPicPr>
          <p:cNvPr id="192" name="Image 10" descr=""/>
          <p:cNvPicPr/>
          <p:nvPr/>
        </p:nvPicPr>
        <p:blipFill>
          <a:blip r:embed="rId4"/>
          <a:stretch/>
        </p:blipFill>
        <p:spPr>
          <a:xfrm>
            <a:off x="2559600" y="5048280"/>
            <a:ext cx="2015640" cy="1511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Line 1"/>
          <p:cNvSpPr/>
          <p:nvPr/>
        </p:nvSpPr>
        <p:spPr>
          <a:xfrm flipV="1">
            <a:off x="1321560" y="1049400"/>
            <a:ext cx="6466320" cy="25920"/>
          </a:xfrm>
          <a:prstGeom prst="line">
            <a:avLst/>
          </a:prstGeom>
          <a:ln w="38160">
            <a:solidFill>
              <a:srgbClr val="d8002d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pic>
        <p:nvPicPr>
          <p:cNvPr id="194" name="Picture 2" descr=""/>
          <p:cNvPicPr/>
          <p:nvPr/>
        </p:nvPicPr>
        <p:blipFill>
          <a:blip r:embed="rId1"/>
          <a:stretch/>
        </p:blipFill>
        <p:spPr>
          <a:xfrm>
            <a:off x="1517760" y="1424520"/>
            <a:ext cx="6095520" cy="4571640"/>
          </a:xfrm>
          <a:prstGeom prst="rect">
            <a:avLst/>
          </a:prstGeom>
          <a:ln>
            <a:noFill/>
          </a:ln>
        </p:spPr>
      </p:pic>
      <p:sp>
        <p:nvSpPr>
          <p:cNvPr id="195" name="Custom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96" name="Picture 6" descr=""/>
          <p:cNvPicPr/>
          <p:nvPr/>
        </p:nvPicPr>
        <p:blipFill>
          <a:blip r:embed="rId2"/>
          <a:stretch/>
        </p:blipFill>
        <p:spPr>
          <a:xfrm>
            <a:off x="108000" y="382680"/>
            <a:ext cx="2819160" cy="2904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5" dur="indefinite" restart="never" nodeType="tmRoot">
          <p:childTnLst>
            <p:seq>
              <p:cTn id="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Line 1"/>
          <p:cNvSpPr/>
          <p:nvPr/>
        </p:nvSpPr>
        <p:spPr>
          <a:xfrm flipV="1">
            <a:off x="1321560" y="1049400"/>
            <a:ext cx="6466320" cy="25920"/>
          </a:xfrm>
          <a:prstGeom prst="line">
            <a:avLst/>
          </a:prstGeom>
          <a:ln w="38160">
            <a:solidFill>
              <a:srgbClr val="d8002d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98" name="CustomShape 2"/>
          <p:cNvSpPr/>
          <p:nvPr/>
        </p:nvSpPr>
        <p:spPr>
          <a:xfrm>
            <a:off x="2944440" y="414720"/>
            <a:ext cx="3014280" cy="761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CHÂTEAU LAGREZETTE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9" name="CustomShape 3"/>
          <p:cNvSpPr/>
          <p:nvPr/>
        </p:nvSpPr>
        <p:spPr>
          <a:xfrm>
            <a:off x="576360" y="2731320"/>
            <a:ext cx="8227800" cy="2468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Propriété d’Alain Dominique Perrin depuis 1980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</a:pPr>
            <a:r>
              <a:rPr b="0" i="1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=&gt;  ex-PDG du groupe Richemont (Cartier, Van Cleef and Arpels, Jaeger Lecoultre, IWC, Panerai, Piaget, Montblanc…)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AOC Cahors  1971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0" name="Picture 2" descr=""/>
          <p:cNvPicPr/>
          <p:nvPr/>
        </p:nvPicPr>
        <p:blipFill>
          <a:blip r:embed="rId1"/>
          <a:stretch/>
        </p:blipFill>
        <p:spPr>
          <a:xfrm>
            <a:off x="5538600" y="1131840"/>
            <a:ext cx="3369960" cy="1918080"/>
          </a:xfrm>
          <a:prstGeom prst="rect">
            <a:avLst/>
          </a:prstGeom>
          <a:ln>
            <a:noFill/>
          </a:ln>
        </p:spPr>
      </p:pic>
      <p:sp>
        <p:nvSpPr>
          <p:cNvPr id="201" name="CustomShape 4"/>
          <p:cNvSpPr/>
          <p:nvPr/>
        </p:nvSpPr>
        <p:spPr>
          <a:xfrm>
            <a:off x="576360" y="1423800"/>
            <a:ext cx="4948920" cy="1584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L’histoire du Château Lagrézette remonte au XIIe siècle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500 ans de Malbec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2" name="Picture 4" descr=""/>
          <p:cNvPicPr/>
          <p:nvPr/>
        </p:nvPicPr>
        <p:blipFill>
          <a:blip r:embed="rId2"/>
          <a:stretch/>
        </p:blipFill>
        <p:spPr>
          <a:xfrm>
            <a:off x="4402080" y="3801240"/>
            <a:ext cx="3827160" cy="1802160"/>
          </a:xfrm>
          <a:prstGeom prst="rect">
            <a:avLst/>
          </a:prstGeom>
          <a:ln>
            <a:noFill/>
          </a:ln>
        </p:spPr>
      </p:pic>
      <p:sp>
        <p:nvSpPr>
          <p:cNvPr id="203" name="CustomShape 5"/>
          <p:cNvSpPr/>
          <p:nvPr/>
        </p:nvSpPr>
        <p:spPr>
          <a:xfrm>
            <a:off x="576360" y="5865120"/>
            <a:ext cx="7457040" cy="669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90 ha, 4 terroirs pour 7 cuvées de rouges et 3 cuvées de blancs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4" name="Picture 6" descr=""/>
          <p:cNvPicPr/>
          <p:nvPr/>
        </p:nvPicPr>
        <p:blipFill>
          <a:blip r:embed="rId3"/>
          <a:srcRect l="27642" t="0" r="0" b="17569"/>
          <a:stretch/>
        </p:blipFill>
        <p:spPr>
          <a:xfrm>
            <a:off x="1007280" y="4767840"/>
            <a:ext cx="2494800" cy="835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7" dur="indefinite" restart="never" nodeType="tmRoot">
          <p:childTnLst>
            <p:seq>
              <p:cTn id="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Image 1" descr=""/>
          <p:cNvPicPr/>
          <p:nvPr/>
        </p:nvPicPr>
        <p:blipFill>
          <a:blip r:embed="rId1"/>
          <a:stretch/>
        </p:blipFill>
        <p:spPr>
          <a:xfrm>
            <a:off x="0" y="330120"/>
            <a:ext cx="9143640" cy="6177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Line 1"/>
          <p:cNvSpPr/>
          <p:nvPr/>
        </p:nvSpPr>
        <p:spPr>
          <a:xfrm flipV="1">
            <a:off x="1321560" y="1049400"/>
            <a:ext cx="6466320" cy="25920"/>
          </a:xfrm>
          <a:prstGeom prst="line">
            <a:avLst/>
          </a:prstGeom>
          <a:ln w="38160">
            <a:solidFill>
              <a:srgbClr val="d8002d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06" name="CustomShape 2"/>
          <p:cNvSpPr/>
          <p:nvPr/>
        </p:nvSpPr>
        <p:spPr>
          <a:xfrm>
            <a:off x="2970720" y="414720"/>
            <a:ext cx="3014280" cy="761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CHÂTEAU LAGREZETTE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7" name="CustomShape 3"/>
          <p:cNvSpPr/>
          <p:nvPr/>
        </p:nvSpPr>
        <p:spPr>
          <a:xfrm>
            <a:off x="1980720" y="1463040"/>
            <a:ext cx="6888600" cy="435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87% Malbec, 12% Merlot, 1% Tannat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Vin de garde (15ans)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</a:t>
            </a:r>
            <a:r>
              <a:rPr b="0" lang="fr-FR" sz="2000" spc="-1" strike="noStrike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er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cru du domaine, Rdmt : 40 Hl/ha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Vignes de 20 à 30 ans, sol argilo-calcaire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Vendanges manuelles, égrenage des raisins à la main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Macération à froid 4 jours, FA et macération longue 4/5 semaines à 28/30°C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FML et Elevage 18 mois barriques chêne neuf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8" name="Picture 6" descr=""/>
          <p:cNvPicPr/>
          <p:nvPr/>
        </p:nvPicPr>
        <p:blipFill>
          <a:blip r:embed="rId1"/>
          <a:stretch/>
        </p:blipFill>
        <p:spPr>
          <a:xfrm>
            <a:off x="0" y="1049760"/>
            <a:ext cx="2077560" cy="5306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9" dur="indefinite" restart="never" nodeType="tmRoot">
          <p:childTnLst>
            <p:seq>
              <p:cTn id="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Espace réservé du contenu 3" descr=""/>
          <p:cNvPicPr/>
          <p:nvPr/>
        </p:nvPicPr>
        <p:blipFill>
          <a:blip r:embed="rId1"/>
          <a:stretch/>
        </p:blipFill>
        <p:spPr>
          <a:xfrm>
            <a:off x="0" y="211320"/>
            <a:ext cx="9143640" cy="6457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1" dur="indefinite" restart="never" nodeType="tmRoot">
          <p:childTnLst>
            <p:seq>
              <p:cTn id="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Line 1"/>
          <p:cNvSpPr/>
          <p:nvPr/>
        </p:nvSpPr>
        <p:spPr>
          <a:xfrm flipV="1">
            <a:off x="1321560" y="1049400"/>
            <a:ext cx="6466320" cy="25920"/>
          </a:xfrm>
          <a:prstGeom prst="line">
            <a:avLst/>
          </a:prstGeom>
          <a:ln w="38160">
            <a:solidFill>
              <a:srgbClr val="d8002d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11" name="CustomShape 2"/>
          <p:cNvSpPr/>
          <p:nvPr/>
        </p:nvSpPr>
        <p:spPr>
          <a:xfrm>
            <a:off x="2918520" y="414720"/>
            <a:ext cx="3014280" cy="761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CHÂTEAU LAGREZETTE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2" name="CustomShape 3"/>
          <p:cNvSpPr/>
          <p:nvPr/>
        </p:nvSpPr>
        <p:spPr>
          <a:xfrm>
            <a:off x="2025720" y="1367280"/>
            <a:ext cx="6764400" cy="441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85840" indent="-28548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Robe 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Wingdings"/>
              </a:rPr>
              <a:t>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 rouge profond et brillant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Nez 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Wingdings"/>
              </a:rPr>
              <a:t>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 nez élégant, avec des parfums de fruits rouges, des notes de cacao et un boisé bien intégré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Bouche 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Wingdings"/>
              </a:rPr>
              <a:t>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 attaque souple pour un vin gras, concentré et bien structuré avec des tanins fondus, longue persistance aromatique, des notes boisées, vanillées, petits fruits noirs (cassis)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0">
              <a:lnSpc>
                <a:spcPct val="120000"/>
              </a:lnSpc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Wingdings"/>
              </a:rPr>
              <a:t> 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 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vin puissant, rond, équilibré dont la finale est longue et élégante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3" name="Picture 6" descr=""/>
          <p:cNvPicPr/>
          <p:nvPr/>
        </p:nvPicPr>
        <p:blipFill>
          <a:blip r:embed="rId1"/>
          <a:stretch/>
        </p:blipFill>
        <p:spPr>
          <a:xfrm>
            <a:off x="-52200" y="1127880"/>
            <a:ext cx="2077560" cy="5306760"/>
          </a:xfrm>
          <a:prstGeom prst="rect">
            <a:avLst/>
          </a:prstGeom>
          <a:ln>
            <a:noFill/>
          </a:ln>
        </p:spPr>
      </p:pic>
      <p:pic>
        <p:nvPicPr>
          <p:cNvPr id="214" name="Picture 2" descr=""/>
          <p:cNvPicPr/>
          <p:nvPr/>
        </p:nvPicPr>
        <p:blipFill>
          <a:blip r:embed="rId2"/>
          <a:srcRect l="0" t="10993" r="0" b="13883"/>
          <a:stretch/>
        </p:blipFill>
        <p:spPr>
          <a:xfrm>
            <a:off x="6157800" y="1184040"/>
            <a:ext cx="1967040" cy="918720"/>
          </a:xfrm>
          <a:prstGeom prst="rect">
            <a:avLst/>
          </a:prstGeom>
          <a:ln>
            <a:noFill/>
          </a:ln>
        </p:spPr>
      </p:pic>
      <p:pic>
        <p:nvPicPr>
          <p:cNvPr id="215" name="Picture 4" descr=""/>
          <p:cNvPicPr/>
          <p:nvPr/>
        </p:nvPicPr>
        <p:blipFill>
          <a:blip r:embed="rId3"/>
          <a:stretch/>
        </p:blipFill>
        <p:spPr>
          <a:xfrm>
            <a:off x="7113600" y="2510640"/>
            <a:ext cx="1481400" cy="829080"/>
          </a:xfrm>
          <a:prstGeom prst="rect">
            <a:avLst/>
          </a:prstGeom>
          <a:ln>
            <a:noFill/>
          </a:ln>
        </p:spPr>
      </p:pic>
      <p:pic>
        <p:nvPicPr>
          <p:cNvPr id="216" name="Picture 8" descr=""/>
          <p:cNvPicPr/>
          <p:nvPr/>
        </p:nvPicPr>
        <p:blipFill>
          <a:blip r:embed="rId4"/>
          <a:srcRect l="7456" t="0" r="9655" b="0"/>
          <a:stretch/>
        </p:blipFill>
        <p:spPr>
          <a:xfrm>
            <a:off x="6340680" y="5455080"/>
            <a:ext cx="2019240" cy="872640"/>
          </a:xfrm>
          <a:prstGeom prst="rect">
            <a:avLst/>
          </a:prstGeom>
          <a:ln>
            <a:noFill/>
          </a:ln>
        </p:spPr>
      </p:pic>
      <p:sp>
        <p:nvSpPr>
          <p:cNvPr id="217" name="CustomShape 4"/>
          <p:cNvSpPr/>
          <p:nvPr/>
        </p:nvSpPr>
        <p:spPr>
          <a:xfrm>
            <a:off x="2077920" y="5538600"/>
            <a:ext cx="4262400" cy="97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Accords mets &amp; vin : gibiers, jambon, viandes rouges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3" dur="indefinite" restart="never" nodeType="tmRoot">
          <p:childTnLst>
            <p:seq>
              <p:cTn id="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Image 7" descr=""/>
          <p:cNvPicPr/>
          <p:nvPr/>
        </p:nvPicPr>
        <p:blipFill>
          <a:blip r:embed="rId1"/>
          <a:stretch/>
        </p:blipFill>
        <p:spPr>
          <a:xfrm>
            <a:off x="372960" y="1289520"/>
            <a:ext cx="8565480" cy="5473080"/>
          </a:xfrm>
          <a:prstGeom prst="rect">
            <a:avLst/>
          </a:prstGeom>
          <a:ln>
            <a:noFill/>
          </a:ln>
        </p:spPr>
      </p:pic>
      <p:sp>
        <p:nvSpPr>
          <p:cNvPr id="219" name="CustomShape 1"/>
          <p:cNvSpPr/>
          <p:nvPr/>
        </p:nvSpPr>
        <p:spPr>
          <a:xfrm>
            <a:off x="3634200" y="6170040"/>
            <a:ext cx="88200" cy="968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20" name="CustomShape 2"/>
          <p:cNvSpPr/>
          <p:nvPr/>
        </p:nvSpPr>
        <p:spPr>
          <a:xfrm>
            <a:off x="2601360" y="5921280"/>
            <a:ext cx="937800" cy="297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chemeClr val="tx1"/>
            </a:solidFill>
            <a:round/>
            <a:tailEnd len="med" type="arrow" w="med"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21" name="CustomShape 3"/>
          <p:cNvSpPr/>
          <p:nvPr/>
        </p:nvSpPr>
        <p:spPr>
          <a:xfrm>
            <a:off x="1287720" y="5531760"/>
            <a:ext cx="150408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Monein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(Jurançon)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2" name="Line 4"/>
          <p:cNvSpPr/>
          <p:nvPr/>
        </p:nvSpPr>
        <p:spPr>
          <a:xfrm flipV="1">
            <a:off x="1321560" y="1049400"/>
            <a:ext cx="6466320" cy="25920"/>
          </a:xfrm>
          <a:prstGeom prst="line">
            <a:avLst/>
          </a:prstGeom>
          <a:ln w="38160">
            <a:solidFill>
              <a:srgbClr val="d8002d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23" name="CustomShape 5"/>
          <p:cNvSpPr/>
          <p:nvPr/>
        </p:nvSpPr>
        <p:spPr>
          <a:xfrm>
            <a:off x="2097720" y="414720"/>
            <a:ext cx="4137480" cy="761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Domaine Nigri : Le plein de sens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5" dur="indefinite" restart="never" nodeType="tmRoot">
          <p:childTnLst>
            <p:seq>
              <p:cTn id="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CustomShape 1"/>
          <p:cNvSpPr/>
          <p:nvPr/>
        </p:nvSpPr>
        <p:spPr>
          <a:xfrm>
            <a:off x="2097720" y="414720"/>
            <a:ext cx="4137480" cy="761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Domaine Nigri : Le plein de sens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5" name="Line 2"/>
          <p:cNvSpPr/>
          <p:nvPr/>
        </p:nvSpPr>
        <p:spPr>
          <a:xfrm flipV="1">
            <a:off x="1321560" y="1049400"/>
            <a:ext cx="6466320" cy="25920"/>
          </a:xfrm>
          <a:prstGeom prst="line">
            <a:avLst/>
          </a:prstGeom>
          <a:ln w="38160">
            <a:solidFill>
              <a:srgbClr val="d8002d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pic>
        <p:nvPicPr>
          <p:cNvPr id="226" name="Image 8" descr=""/>
          <p:cNvPicPr/>
          <p:nvPr/>
        </p:nvPicPr>
        <p:blipFill>
          <a:blip r:embed="rId1"/>
          <a:stretch/>
        </p:blipFill>
        <p:spPr>
          <a:xfrm>
            <a:off x="6025680" y="1184040"/>
            <a:ext cx="2679120" cy="2679120"/>
          </a:xfrm>
          <a:prstGeom prst="rect">
            <a:avLst/>
          </a:prstGeom>
          <a:ln>
            <a:noFill/>
          </a:ln>
        </p:spPr>
      </p:pic>
      <p:pic>
        <p:nvPicPr>
          <p:cNvPr id="227" name="Image 7" descr=""/>
          <p:cNvPicPr/>
          <p:nvPr/>
        </p:nvPicPr>
        <p:blipFill>
          <a:blip r:embed="rId2"/>
          <a:stretch/>
        </p:blipFill>
        <p:spPr>
          <a:xfrm>
            <a:off x="5893920" y="4149720"/>
            <a:ext cx="3060720" cy="2040120"/>
          </a:xfrm>
          <a:prstGeom prst="rect">
            <a:avLst/>
          </a:prstGeom>
          <a:ln>
            <a:noFill/>
          </a:ln>
        </p:spPr>
      </p:pic>
      <p:sp>
        <p:nvSpPr>
          <p:cNvPr id="228" name="CustomShape 3"/>
          <p:cNvSpPr/>
          <p:nvPr/>
        </p:nvSpPr>
        <p:spPr>
          <a:xfrm>
            <a:off x="6409800" y="6272280"/>
            <a:ext cx="27565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Géré par Jean-Louis Lacoste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9" name="CustomShape 4"/>
          <p:cNvSpPr/>
          <p:nvPr/>
        </p:nvSpPr>
        <p:spPr>
          <a:xfrm>
            <a:off x="518400" y="1461240"/>
            <a:ext cx="5375160" cy="5485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Domaine créé en 1685 ; domaine familial depuis 4 générations : famille Lacoste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Gros Manseng, Petit Manseng, Camaralet de Lasseube, Lauzet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Certifié Agriculture Biologique en 2013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14 ha pour 7 cuvées de blanc sec et liquoreux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Guide Hachette 2015, Decanter World Wine Awards (DWWA) 2016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7" dur="indefinite" restart="never" nodeType="tmRoot">
          <p:childTnLst>
            <p:seq>
              <p:cTn id="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Line 1"/>
          <p:cNvSpPr/>
          <p:nvPr/>
        </p:nvSpPr>
        <p:spPr>
          <a:xfrm flipV="1">
            <a:off x="1321560" y="1049400"/>
            <a:ext cx="6466320" cy="25920"/>
          </a:xfrm>
          <a:prstGeom prst="line">
            <a:avLst/>
          </a:prstGeom>
          <a:ln w="38160">
            <a:solidFill>
              <a:srgbClr val="d8002d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31" name="CustomShape 2"/>
          <p:cNvSpPr/>
          <p:nvPr/>
        </p:nvSpPr>
        <p:spPr>
          <a:xfrm>
            <a:off x="2140200" y="414720"/>
            <a:ext cx="4137480" cy="761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Domaine Nigri : Le plein de sens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2" name="CustomShape 3"/>
          <p:cNvSpPr/>
          <p:nvPr/>
        </p:nvSpPr>
        <p:spPr>
          <a:xfrm>
            <a:off x="1994760" y="1997280"/>
            <a:ext cx="3156840" cy="2650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100% Petit Manseng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Jurançon doux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Vendanges manuelles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Sols de galets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3" name="Image 3" descr=""/>
          <p:cNvPicPr/>
          <p:nvPr/>
        </p:nvPicPr>
        <p:blipFill>
          <a:blip r:embed="rId1"/>
          <a:stretch/>
        </p:blipFill>
        <p:spPr>
          <a:xfrm>
            <a:off x="5731560" y="2125080"/>
            <a:ext cx="3247920" cy="2435760"/>
          </a:xfrm>
          <a:prstGeom prst="rect">
            <a:avLst/>
          </a:prstGeom>
          <a:ln>
            <a:noFill/>
          </a:ln>
        </p:spPr>
      </p:pic>
      <p:pic>
        <p:nvPicPr>
          <p:cNvPr id="234" name="Image 1" descr=""/>
          <p:cNvPicPr/>
          <p:nvPr/>
        </p:nvPicPr>
        <p:blipFill>
          <a:blip r:embed="rId2"/>
          <a:srcRect l="13854" t="25035" r="66949" b="0"/>
          <a:stretch/>
        </p:blipFill>
        <p:spPr>
          <a:xfrm>
            <a:off x="258840" y="1728360"/>
            <a:ext cx="1316520" cy="5140800"/>
          </a:xfrm>
          <a:prstGeom prst="rect">
            <a:avLst/>
          </a:prstGeom>
          <a:ln>
            <a:noFill/>
          </a:ln>
        </p:spPr>
      </p:pic>
      <p:sp>
        <p:nvSpPr>
          <p:cNvPr id="235" name="CustomShape 4"/>
          <p:cNvSpPr/>
          <p:nvPr/>
        </p:nvSpPr>
        <p:spPr>
          <a:xfrm>
            <a:off x="1164240" y="1595520"/>
            <a:ext cx="411120" cy="1555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36" name="CustomShape 5"/>
          <p:cNvSpPr/>
          <p:nvPr/>
        </p:nvSpPr>
        <p:spPr>
          <a:xfrm rot="3246600">
            <a:off x="1273680" y="3082320"/>
            <a:ext cx="561600" cy="316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</p:spTree>
  </p:cSld>
  <p:timing>
    <p:tnLst>
      <p:par>
        <p:cTn id="49" dur="indefinite" restart="never" nodeType="tmRoot">
          <p:childTnLst>
            <p:seq>
              <p:cTn id="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Espace réservé du contenu 3" descr=""/>
          <p:cNvPicPr/>
          <p:nvPr/>
        </p:nvPicPr>
        <p:blipFill>
          <a:blip r:embed="rId1"/>
          <a:stretch/>
        </p:blipFill>
        <p:spPr>
          <a:xfrm>
            <a:off x="0" y="211320"/>
            <a:ext cx="9143640" cy="6457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1" dur="indefinite" restart="never" nodeType="tmRoot">
          <p:childTnLst>
            <p:seq>
              <p:cTn id="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Line 1"/>
          <p:cNvSpPr/>
          <p:nvPr/>
        </p:nvSpPr>
        <p:spPr>
          <a:xfrm flipV="1">
            <a:off x="1321560" y="1049400"/>
            <a:ext cx="6466320" cy="25920"/>
          </a:xfrm>
          <a:prstGeom prst="line">
            <a:avLst/>
          </a:prstGeom>
          <a:ln w="38160">
            <a:solidFill>
              <a:srgbClr val="d8002d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39" name="CustomShape 2"/>
          <p:cNvSpPr/>
          <p:nvPr/>
        </p:nvSpPr>
        <p:spPr>
          <a:xfrm>
            <a:off x="2140200" y="414720"/>
            <a:ext cx="4137480" cy="761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Domaine Nigri : Le plein de sens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0" name="CustomShape 3"/>
          <p:cNvSpPr/>
          <p:nvPr/>
        </p:nvSpPr>
        <p:spPr>
          <a:xfrm>
            <a:off x="2093760" y="1693080"/>
            <a:ext cx="4127760" cy="405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marL="285840" indent="-28548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Robe 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Wingdings"/>
              </a:rPr>
              <a:t>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 Jaune doré soutenu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Nez 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Wingdings"/>
              </a:rPr>
              <a:t>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 Agrumes / fruits blancs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Wingdings"/>
              </a:rPr>
              <a:t>	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Wingdings"/>
              </a:rPr>
              <a:t> 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 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Epices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Bouche   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Wingdings"/>
              </a:rPr>
              <a:t>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 Doux et équilibré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0">
              <a:lnSpc>
                <a:spcPct val="120000"/>
              </a:lnSpc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Wingdings"/>
              </a:rPr>
              <a:t> 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 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Notes miellées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 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Accords mets &amp; vin : tartes sucrées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1" name="Image 5" descr=""/>
          <p:cNvPicPr/>
          <p:nvPr/>
        </p:nvPicPr>
        <p:blipFill>
          <a:blip r:embed="rId1"/>
          <a:stretch/>
        </p:blipFill>
        <p:spPr>
          <a:xfrm>
            <a:off x="6579360" y="1049760"/>
            <a:ext cx="2564280" cy="2628360"/>
          </a:xfrm>
          <a:prstGeom prst="rect">
            <a:avLst/>
          </a:prstGeom>
          <a:ln>
            <a:noFill/>
          </a:ln>
        </p:spPr>
      </p:pic>
      <p:pic>
        <p:nvPicPr>
          <p:cNvPr id="242" name="Image 6" descr=""/>
          <p:cNvPicPr/>
          <p:nvPr/>
        </p:nvPicPr>
        <p:blipFill>
          <a:blip r:embed="rId2"/>
          <a:stretch/>
        </p:blipFill>
        <p:spPr>
          <a:xfrm>
            <a:off x="4478760" y="5187960"/>
            <a:ext cx="4664880" cy="1578960"/>
          </a:xfrm>
          <a:prstGeom prst="rect">
            <a:avLst/>
          </a:prstGeom>
          <a:ln>
            <a:noFill/>
          </a:ln>
        </p:spPr>
      </p:pic>
      <p:pic>
        <p:nvPicPr>
          <p:cNvPr id="243" name="Image 7" descr=""/>
          <p:cNvPicPr/>
          <p:nvPr/>
        </p:nvPicPr>
        <p:blipFill>
          <a:blip r:embed="rId3"/>
          <a:srcRect l="13854" t="25035" r="66949" b="0"/>
          <a:stretch/>
        </p:blipFill>
        <p:spPr>
          <a:xfrm>
            <a:off x="258840" y="1716840"/>
            <a:ext cx="1316520" cy="5140800"/>
          </a:xfrm>
          <a:prstGeom prst="rect">
            <a:avLst/>
          </a:prstGeom>
          <a:ln>
            <a:noFill/>
          </a:ln>
        </p:spPr>
      </p:pic>
      <p:sp>
        <p:nvSpPr>
          <p:cNvPr id="244" name="CustomShape 4"/>
          <p:cNvSpPr/>
          <p:nvPr/>
        </p:nvSpPr>
        <p:spPr>
          <a:xfrm>
            <a:off x="1164240" y="1584000"/>
            <a:ext cx="411120" cy="1555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45" name="CustomShape 5"/>
          <p:cNvSpPr/>
          <p:nvPr/>
        </p:nvSpPr>
        <p:spPr>
          <a:xfrm rot="3246600">
            <a:off x="1273680" y="3070440"/>
            <a:ext cx="561600" cy="316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</p:spTree>
  </p:cSld>
  <p:timing>
    <p:tnLst>
      <p:par>
        <p:cTn id="53" dur="indefinite" restart="never" nodeType="tmRoot">
          <p:childTnLst>
            <p:seq>
              <p:cTn id="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Image 3" descr=""/>
          <p:cNvPicPr/>
          <p:nvPr/>
        </p:nvPicPr>
        <p:blipFill>
          <a:blip r:embed="rId1"/>
          <a:srcRect l="0" t="0" r="59884" b="0"/>
          <a:stretch/>
        </p:blipFill>
        <p:spPr>
          <a:xfrm>
            <a:off x="3526200" y="4469040"/>
            <a:ext cx="2347560" cy="1887480"/>
          </a:xfrm>
          <a:prstGeom prst="rect">
            <a:avLst/>
          </a:prstGeom>
          <a:ln>
            <a:noFill/>
          </a:ln>
        </p:spPr>
      </p:pic>
      <p:pic>
        <p:nvPicPr>
          <p:cNvPr id="247" name="Image 4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248" name="CustomShape 1"/>
          <p:cNvSpPr/>
          <p:nvPr/>
        </p:nvSpPr>
        <p:spPr>
          <a:xfrm>
            <a:off x="1861920" y="497880"/>
            <a:ext cx="5635440" cy="1833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1" lang="fr-FR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 la prochaine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60000"/>
              </a:lnSpc>
            </a:pPr>
            <a:r>
              <a:rPr b="1" lang="fr-FR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L’équipe DNO Toulouse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9" name="CustomShape 2"/>
          <p:cNvSpPr/>
          <p:nvPr/>
        </p:nvSpPr>
        <p:spPr>
          <a:xfrm>
            <a:off x="2261160" y="3522960"/>
            <a:ext cx="184320" cy="584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55" dur="indefinite" restart="never" nodeType="tmRoot">
          <p:childTnLst>
            <p:seq>
              <p:cTn id="5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age 4" descr=""/>
          <p:cNvPicPr/>
          <p:nvPr/>
        </p:nvPicPr>
        <p:blipFill>
          <a:blip r:embed="rId1"/>
          <a:stretch/>
        </p:blipFill>
        <p:spPr>
          <a:xfrm>
            <a:off x="4945680" y="3858840"/>
            <a:ext cx="4197960" cy="2898000"/>
          </a:xfrm>
          <a:prstGeom prst="rect">
            <a:avLst/>
          </a:prstGeom>
          <a:ln>
            <a:noFill/>
          </a:ln>
        </p:spPr>
      </p:pic>
      <p:sp>
        <p:nvSpPr>
          <p:cNvPr id="12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fr-FR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Les vins du Sud-Ouest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5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Grande région viticole</a:t>
            </a:r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Culture du vin ancienne</a:t>
            </a:r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Qualité montante</a:t>
            </a:r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Nombreux cépages et appellations</a:t>
            </a:r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6" name="Line 3"/>
          <p:cNvSpPr/>
          <p:nvPr/>
        </p:nvSpPr>
        <p:spPr>
          <a:xfrm flipV="1">
            <a:off x="1321560" y="1391400"/>
            <a:ext cx="6466320" cy="25920"/>
          </a:xfrm>
          <a:prstGeom prst="line">
            <a:avLst/>
          </a:prstGeom>
          <a:ln w="38160">
            <a:solidFill>
              <a:srgbClr val="d8002d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Shape 1"/>
          <p:cNvSpPr txBox="1"/>
          <p:nvPr/>
        </p:nvSpPr>
        <p:spPr>
          <a:xfrm>
            <a:off x="-246960" y="24876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fr-FR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Producteurs du Plaimont : Thibault de Bréthous</a:t>
            </a:r>
            <a:r>
              <a:rPr b="1" lang="fr-FR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b="1" lang="fr-FR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2011 Saint Mont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8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343080" indent="-34272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Vin dès le XI ieme siècle (moines bénédictains) </a:t>
            </a:r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XXème siècle: vin pour distillerie en majorité</a:t>
            </a:r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Cave Coop née en 1979 (fusion de 3 caves+2 en 99)</a:t>
            </a:r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40 millions de bouteilles</a:t>
            </a:r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98% de Saint-Mont et 48% de Madiran </a:t>
            </a:r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080" indent="-34272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Gamme très vaste de vins et d’appellations (Saint Mont, Madiran, Pacherenc, et IGP)</a:t>
            </a:r>
            <a:endParaRPr b="0"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9" name="Line 3"/>
          <p:cNvSpPr/>
          <p:nvPr/>
        </p:nvSpPr>
        <p:spPr>
          <a:xfrm flipV="1">
            <a:off x="1321560" y="1391400"/>
            <a:ext cx="6466320" cy="25920"/>
          </a:xfrm>
          <a:prstGeom prst="line">
            <a:avLst/>
          </a:prstGeom>
          <a:ln w="38160">
            <a:solidFill>
              <a:srgbClr val="d8002d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pic>
        <p:nvPicPr>
          <p:cNvPr id="130" name="Image 4" descr=""/>
          <p:cNvPicPr/>
          <p:nvPr/>
        </p:nvPicPr>
        <p:blipFill>
          <a:blip r:embed="rId1"/>
          <a:stretch/>
        </p:blipFill>
        <p:spPr>
          <a:xfrm>
            <a:off x="307800" y="5440320"/>
            <a:ext cx="2742840" cy="1371240"/>
          </a:xfrm>
          <a:prstGeom prst="rect">
            <a:avLst/>
          </a:prstGeom>
          <a:ln>
            <a:noFill/>
          </a:ln>
        </p:spPr>
      </p:pic>
      <p:pic>
        <p:nvPicPr>
          <p:cNvPr id="131" name="Image 5" descr=""/>
          <p:cNvPicPr/>
          <p:nvPr/>
        </p:nvPicPr>
        <p:blipFill>
          <a:blip r:embed="rId2"/>
          <a:stretch/>
        </p:blipFill>
        <p:spPr>
          <a:xfrm>
            <a:off x="5032800" y="4709520"/>
            <a:ext cx="2864520" cy="2148120"/>
          </a:xfrm>
          <a:prstGeom prst="rect">
            <a:avLst/>
          </a:prstGeom>
          <a:ln>
            <a:noFill/>
          </a:ln>
        </p:spPr>
      </p:pic>
      <p:pic>
        <p:nvPicPr>
          <p:cNvPr id="132" name="Image 7" descr=""/>
          <p:cNvPicPr/>
          <p:nvPr/>
        </p:nvPicPr>
        <p:blipFill>
          <a:blip r:embed="rId3"/>
          <a:srcRect l="11481" t="27971" r="14269" b="34089"/>
          <a:stretch/>
        </p:blipFill>
        <p:spPr>
          <a:xfrm rot="1910400">
            <a:off x="7171920" y="888840"/>
            <a:ext cx="1429200" cy="730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Image 3" descr=""/>
          <p:cNvPicPr/>
          <p:nvPr/>
        </p:nvPicPr>
        <p:blipFill>
          <a:blip r:embed="rId1"/>
          <a:srcRect l="30073" t="0" r="0" b="0"/>
          <a:stretch/>
        </p:blipFill>
        <p:spPr>
          <a:xfrm>
            <a:off x="242280" y="1251360"/>
            <a:ext cx="2639520" cy="5662080"/>
          </a:xfrm>
          <a:prstGeom prst="rect">
            <a:avLst/>
          </a:prstGeom>
          <a:ln>
            <a:noFill/>
          </a:ln>
        </p:spPr>
      </p:pic>
      <p:sp>
        <p:nvSpPr>
          <p:cNvPr id="134" name="Line 1"/>
          <p:cNvSpPr/>
          <p:nvPr/>
        </p:nvSpPr>
        <p:spPr>
          <a:xfrm flipV="1">
            <a:off x="1321560" y="1049400"/>
            <a:ext cx="6466320" cy="25920"/>
          </a:xfrm>
          <a:prstGeom prst="line">
            <a:avLst/>
          </a:prstGeom>
          <a:ln w="38160">
            <a:solidFill>
              <a:srgbClr val="d8002d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35" name="CustomShape 2"/>
          <p:cNvSpPr/>
          <p:nvPr/>
        </p:nvSpPr>
        <p:spPr>
          <a:xfrm>
            <a:off x="1338480" y="121320"/>
            <a:ext cx="663516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1" lang="fr-FR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Plaimont Producteurs: Thibault de Bréthous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2011 Saint Mont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" name="CustomShape 3"/>
          <p:cNvSpPr/>
          <p:nvPr/>
        </p:nvSpPr>
        <p:spPr>
          <a:xfrm>
            <a:off x="1923480" y="1650960"/>
            <a:ext cx="7067520" cy="557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Cépages emblématiques de l’appellation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</a:t>
            </a: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</a:t>
            </a: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Gros Menseng, petit Courbu, Arrufiac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Vignes âgées de 30 à 40 ans minimum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Rendements limités et sélection parcellaire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Vendange de nuit, macération pelliculaire sur le Gros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</a:t>
            </a: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Menseng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Préssurage inerté, maitrise des températures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30% de fût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Espace réservé du contenu 3" descr=""/>
          <p:cNvPicPr/>
          <p:nvPr/>
        </p:nvPicPr>
        <p:blipFill>
          <a:blip r:embed="rId1"/>
          <a:stretch/>
        </p:blipFill>
        <p:spPr>
          <a:xfrm>
            <a:off x="0" y="211320"/>
            <a:ext cx="9143640" cy="6457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age 6" descr=""/>
          <p:cNvPicPr/>
          <p:nvPr/>
        </p:nvPicPr>
        <p:blipFill>
          <a:blip r:embed="rId1"/>
          <a:srcRect l="30320" t="0" r="0" b="0"/>
          <a:stretch/>
        </p:blipFill>
        <p:spPr>
          <a:xfrm>
            <a:off x="0" y="673200"/>
            <a:ext cx="2412000" cy="5192280"/>
          </a:xfrm>
          <a:prstGeom prst="rect">
            <a:avLst/>
          </a:prstGeom>
          <a:ln>
            <a:noFill/>
          </a:ln>
        </p:spPr>
      </p:pic>
      <p:pic>
        <p:nvPicPr>
          <p:cNvPr id="139" name="Image 8" descr=""/>
          <p:cNvPicPr/>
          <p:nvPr/>
        </p:nvPicPr>
        <p:blipFill>
          <a:blip r:embed="rId2"/>
          <a:stretch/>
        </p:blipFill>
        <p:spPr>
          <a:xfrm>
            <a:off x="1115640" y="5567040"/>
            <a:ext cx="1276920" cy="1276920"/>
          </a:xfrm>
          <a:prstGeom prst="rect">
            <a:avLst/>
          </a:prstGeom>
          <a:ln>
            <a:noFill/>
          </a:ln>
        </p:spPr>
      </p:pic>
      <p:pic>
        <p:nvPicPr>
          <p:cNvPr id="140" name="Image 4" descr=""/>
          <p:cNvPicPr/>
          <p:nvPr/>
        </p:nvPicPr>
        <p:blipFill>
          <a:blip r:embed="rId3"/>
          <a:stretch/>
        </p:blipFill>
        <p:spPr>
          <a:xfrm>
            <a:off x="7263000" y="1205640"/>
            <a:ext cx="1586160" cy="1300320"/>
          </a:xfrm>
          <a:prstGeom prst="rect">
            <a:avLst/>
          </a:prstGeom>
          <a:ln>
            <a:noFill/>
          </a:ln>
        </p:spPr>
      </p:pic>
      <p:pic>
        <p:nvPicPr>
          <p:cNvPr id="141" name="Image 3" descr=""/>
          <p:cNvPicPr/>
          <p:nvPr/>
        </p:nvPicPr>
        <p:blipFill>
          <a:blip r:embed="rId4"/>
          <a:stretch/>
        </p:blipFill>
        <p:spPr>
          <a:xfrm>
            <a:off x="6000840" y="2298600"/>
            <a:ext cx="1361880" cy="1589040"/>
          </a:xfrm>
          <a:prstGeom prst="rect">
            <a:avLst/>
          </a:prstGeom>
          <a:ln>
            <a:noFill/>
          </a:ln>
        </p:spPr>
      </p:pic>
      <p:sp>
        <p:nvSpPr>
          <p:cNvPr id="142" name="Line 1"/>
          <p:cNvSpPr/>
          <p:nvPr/>
        </p:nvSpPr>
        <p:spPr>
          <a:xfrm flipV="1">
            <a:off x="1321560" y="1049400"/>
            <a:ext cx="6466320" cy="25920"/>
          </a:xfrm>
          <a:prstGeom prst="line">
            <a:avLst/>
          </a:prstGeom>
          <a:ln w="38160">
            <a:solidFill>
              <a:srgbClr val="d8002d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43" name="CustomShape 2"/>
          <p:cNvSpPr/>
          <p:nvPr/>
        </p:nvSpPr>
        <p:spPr>
          <a:xfrm>
            <a:off x="1087920" y="240840"/>
            <a:ext cx="571932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1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Plaimont Producteurs: Thibault de Bréthous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2011 Saint Mont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4" name="CustomShape 3"/>
          <p:cNvSpPr/>
          <p:nvPr/>
        </p:nvSpPr>
        <p:spPr>
          <a:xfrm>
            <a:off x="1991520" y="1311840"/>
            <a:ext cx="6125040" cy="478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marL="285840" indent="-28548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Robe 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Wingdings"/>
              </a:rPr>
              <a:t>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 Jaune brillante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Nez 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Wingdings"/>
              </a:rPr>
              <a:t>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 Agrume intense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Wingdings"/>
              </a:rPr>
              <a:t>	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Wingdings"/>
              </a:rPr>
              <a:t> 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 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Fruits jaunes mûrs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Bouche   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Wingdings"/>
              </a:rPr>
              <a:t>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 Attaque fraiche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0">
              <a:lnSpc>
                <a:spcPct val="120000"/>
              </a:lnSpc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Wingdings"/>
              </a:rPr>
              <a:t> 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 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Belle acidité qui se développe en milieu/fin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0">
              <a:lnSpc>
                <a:spcPct val="120000"/>
              </a:lnSpc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	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de bouche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0">
              <a:lnSpc>
                <a:spcPct val="120000"/>
              </a:lnSpc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Wingdings"/>
              </a:rPr>
              <a:t> 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 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ensemble fruité, ample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 </a:t>
            </a: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Accords mets &amp; vin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00280" indent="-342720">
              <a:lnSpc>
                <a:spcPct val="120000"/>
              </a:lnSpc>
              <a:buClr>
                <a:srgbClr val="000000"/>
              </a:buClr>
              <a:buFont typeface="Wingdings" charset="2"/>
              <a:buChar char="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Wingdings"/>
              </a:rPr>
              <a:t>Poisson blanc/ fromage de chèvre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5" name="Image 9" descr=""/>
          <p:cNvPicPr/>
          <p:nvPr/>
        </p:nvPicPr>
        <p:blipFill>
          <a:blip r:embed="rId5"/>
          <a:stretch/>
        </p:blipFill>
        <p:spPr>
          <a:xfrm>
            <a:off x="6726960" y="4584600"/>
            <a:ext cx="2122200" cy="1370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Image 7" descr=""/>
          <p:cNvPicPr/>
          <p:nvPr/>
        </p:nvPicPr>
        <p:blipFill>
          <a:blip r:embed="rId1"/>
          <a:stretch/>
        </p:blipFill>
        <p:spPr>
          <a:xfrm>
            <a:off x="372960" y="1289520"/>
            <a:ext cx="8565480" cy="5473080"/>
          </a:xfrm>
          <a:prstGeom prst="rect">
            <a:avLst/>
          </a:prstGeom>
          <a:ln>
            <a:noFill/>
          </a:ln>
        </p:spPr>
      </p:pic>
      <p:sp>
        <p:nvSpPr>
          <p:cNvPr id="147" name="CustomShape 1"/>
          <p:cNvSpPr/>
          <p:nvPr/>
        </p:nvSpPr>
        <p:spPr>
          <a:xfrm>
            <a:off x="4354560" y="5772240"/>
            <a:ext cx="88200" cy="9684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48" name="CustomShape 2"/>
          <p:cNvSpPr/>
          <p:nvPr/>
        </p:nvSpPr>
        <p:spPr>
          <a:xfrm>
            <a:off x="3167280" y="5565960"/>
            <a:ext cx="1046520" cy="219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solidFill>
              <a:schemeClr val="tx1"/>
            </a:solidFill>
            <a:round/>
            <a:tailEnd len="med" type="arrow" w="med"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49" name="Line 3"/>
          <p:cNvSpPr/>
          <p:nvPr/>
        </p:nvSpPr>
        <p:spPr>
          <a:xfrm flipV="1">
            <a:off x="1321560" y="1049400"/>
            <a:ext cx="6466320" cy="25920"/>
          </a:xfrm>
          <a:prstGeom prst="line">
            <a:avLst/>
          </a:prstGeom>
          <a:ln w="38160">
            <a:solidFill>
              <a:srgbClr val="d8002d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50" name="CustomShape 4"/>
          <p:cNvSpPr/>
          <p:nvPr/>
        </p:nvSpPr>
        <p:spPr>
          <a:xfrm>
            <a:off x="1330200" y="324000"/>
            <a:ext cx="6225120" cy="882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Domaine Le Roc : La Folle Noire D’Ambat 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" name="CustomShape 5"/>
          <p:cNvSpPr/>
          <p:nvPr/>
        </p:nvSpPr>
        <p:spPr>
          <a:xfrm>
            <a:off x="2077920" y="5273280"/>
            <a:ext cx="131148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Fronton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Line 1"/>
          <p:cNvSpPr/>
          <p:nvPr/>
        </p:nvSpPr>
        <p:spPr>
          <a:xfrm flipV="1">
            <a:off x="1321560" y="1049400"/>
            <a:ext cx="6466320" cy="25920"/>
          </a:xfrm>
          <a:prstGeom prst="line">
            <a:avLst/>
          </a:prstGeom>
          <a:ln w="38160">
            <a:solidFill>
              <a:srgbClr val="d8002d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53" name="CustomShape 2"/>
          <p:cNvSpPr/>
          <p:nvPr/>
        </p:nvSpPr>
        <p:spPr>
          <a:xfrm>
            <a:off x="2116440" y="414720"/>
            <a:ext cx="6144480" cy="882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Domaine Le Roc : La Folle Noire D’Ambat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4" name="CustomShape 3"/>
          <p:cNvSpPr/>
          <p:nvPr/>
        </p:nvSpPr>
        <p:spPr>
          <a:xfrm>
            <a:off x="752760" y="1256400"/>
            <a:ext cx="6924240" cy="374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Domaine familial : famille Ribes depuis 1974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Vignoble de 22ha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Rouges : Négrette, Syrah, Cabernet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Bancs : Sémillon, Muscadelle, Chardonnay, Viognier.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Travail sur l’harmonie entre le sol et la vigne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Enherbement dès 1981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430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Moutons pâturent dans les parcelles l’hiver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Nombreuses nominations au guide Hachette ou à la RVF</a:t>
            </a: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5" name="Picture 2" descr=""/>
          <p:cNvPicPr/>
          <p:nvPr/>
        </p:nvPicPr>
        <p:blipFill>
          <a:blip r:embed="rId1"/>
          <a:srcRect l="6160" t="9550" r="4920" b="70880"/>
          <a:stretch/>
        </p:blipFill>
        <p:spPr>
          <a:xfrm>
            <a:off x="6669360" y="1256400"/>
            <a:ext cx="2237040" cy="1490400"/>
          </a:xfrm>
          <a:prstGeom prst="rect">
            <a:avLst/>
          </a:prstGeom>
          <a:ln>
            <a:noFill/>
          </a:ln>
        </p:spPr>
      </p:pic>
      <p:pic>
        <p:nvPicPr>
          <p:cNvPr id="156" name="Picture 4" descr=""/>
          <p:cNvPicPr/>
          <p:nvPr/>
        </p:nvPicPr>
        <p:blipFill>
          <a:blip r:embed="rId2"/>
          <a:srcRect l="2268" t="35362" r="0" b="48406"/>
          <a:stretch/>
        </p:blipFill>
        <p:spPr>
          <a:xfrm>
            <a:off x="7756560" y="3404160"/>
            <a:ext cx="1387080" cy="3468600"/>
          </a:xfrm>
          <a:prstGeom prst="rect">
            <a:avLst/>
          </a:prstGeom>
          <a:ln>
            <a:noFill/>
          </a:ln>
        </p:spPr>
      </p:pic>
      <p:pic>
        <p:nvPicPr>
          <p:cNvPr id="157" name="Image 7" descr=""/>
          <p:cNvPicPr/>
          <p:nvPr/>
        </p:nvPicPr>
        <p:blipFill>
          <a:blip r:embed="rId3"/>
          <a:stretch/>
        </p:blipFill>
        <p:spPr>
          <a:xfrm>
            <a:off x="2189160" y="4735080"/>
            <a:ext cx="3572280" cy="1989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692</TotalTime>
  <Application>LibreOffice/5.2.5.1$Windows_x86 LibreOffice_project/0312e1a284a7d50ca85a365c316c7abbf20a4d22</Application>
  <Words>735</Words>
  <Paragraphs>192</Paragraphs>
  <Company>Faculté des sciences strasbourg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2017-01-10T21:44:50Z</dcterms:created>
  <dc:creator>Julien SIMON</dc:creator>
  <dc:description/>
  <dc:language>fr-FR</dc:language>
  <cp:lastModifiedBy/>
  <dcterms:modified xsi:type="dcterms:W3CDTF">2017-03-04T10:11:02Z</dcterms:modified>
  <cp:revision>42</cp:revision>
  <dc:subject/>
  <dc:title>Présentation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Company">
    <vt:lpwstr>Faculté des sciences strasbourg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Présentation à l'écran (4:3)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28</vt:i4>
  </property>
</Properties>
</file>